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4"/>
  </p:notesMasterIdLst>
  <p:sldIdLst>
    <p:sldId id="367" r:id="rId2"/>
    <p:sldId id="459" r:id="rId3"/>
    <p:sldId id="460" r:id="rId4"/>
    <p:sldId id="461" r:id="rId5"/>
    <p:sldId id="462" r:id="rId6"/>
    <p:sldId id="368" r:id="rId7"/>
    <p:sldId id="369" r:id="rId8"/>
    <p:sldId id="370" r:id="rId9"/>
    <p:sldId id="371" r:id="rId10"/>
    <p:sldId id="467" r:id="rId11"/>
    <p:sldId id="468" r:id="rId12"/>
    <p:sldId id="470" r:id="rId13"/>
    <p:sldId id="469" r:id="rId14"/>
    <p:sldId id="373" r:id="rId15"/>
    <p:sldId id="520" r:id="rId16"/>
    <p:sldId id="374" r:id="rId17"/>
    <p:sldId id="471" r:id="rId18"/>
    <p:sldId id="473" r:id="rId19"/>
    <p:sldId id="474" r:id="rId20"/>
    <p:sldId id="476" r:id="rId21"/>
    <p:sldId id="375" r:id="rId22"/>
    <p:sldId id="380" r:id="rId23"/>
    <p:sldId id="477" r:id="rId24"/>
    <p:sldId id="383" r:id="rId25"/>
    <p:sldId id="384" r:id="rId26"/>
    <p:sldId id="385" r:id="rId27"/>
    <p:sldId id="541" r:id="rId28"/>
    <p:sldId id="516" r:id="rId29"/>
    <p:sldId id="517" r:id="rId30"/>
    <p:sldId id="387" r:id="rId31"/>
    <p:sldId id="478" r:id="rId32"/>
    <p:sldId id="390" r:id="rId33"/>
    <p:sldId id="479" r:id="rId34"/>
    <p:sldId id="480" r:id="rId35"/>
    <p:sldId id="392" r:id="rId36"/>
    <p:sldId id="391" r:id="rId37"/>
    <p:sldId id="482" r:id="rId38"/>
    <p:sldId id="394" r:id="rId39"/>
    <p:sldId id="395" r:id="rId40"/>
    <p:sldId id="396" r:id="rId41"/>
    <p:sldId id="398" r:id="rId42"/>
    <p:sldId id="400" r:id="rId43"/>
    <p:sldId id="401" r:id="rId44"/>
    <p:sldId id="483" r:id="rId45"/>
    <p:sldId id="484" r:id="rId46"/>
    <p:sldId id="485" r:id="rId47"/>
    <p:sldId id="522" r:id="rId48"/>
    <p:sldId id="407" r:id="rId49"/>
    <p:sldId id="408" r:id="rId50"/>
    <p:sldId id="486" r:id="rId51"/>
    <p:sldId id="487" r:id="rId52"/>
    <p:sldId id="488" r:id="rId53"/>
    <p:sldId id="489" r:id="rId54"/>
    <p:sldId id="523" r:id="rId55"/>
    <p:sldId id="533" r:id="rId56"/>
    <p:sldId id="534" r:id="rId57"/>
    <p:sldId id="518" r:id="rId58"/>
    <p:sldId id="519" r:id="rId59"/>
    <p:sldId id="410" r:id="rId60"/>
    <p:sldId id="490" r:id="rId61"/>
    <p:sldId id="491" r:id="rId62"/>
    <p:sldId id="492" r:id="rId63"/>
    <p:sldId id="493" r:id="rId64"/>
    <p:sldId id="414" r:id="rId65"/>
    <p:sldId id="415" r:id="rId66"/>
    <p:sldId id="416" r:id="rId67"/>
    <p:sldId id="417" r:id="rId68"/>
    <p:sldId id="494" r:id="rId69"/>
    <p:sldId id="536" r:id="rId70"/>
    <p:sldId id="463" r:id="rId71"/>
    <p:sldId id="464" r:id="rId72"/>
    <p:sldId id="465" r:id="rId73"/>
    <p:sldId id="466" r:id="rId74"/>
    <p:sldId id="421" r:id="rId75"/>
    <p:sldId id="422" r:id="rId76"/>
    <p:sldId id="423" r:id="rId77"/>
    <p:sldId id="496" r:id="rId78"/>
    <p:sldId id="425" r:id="rId79"/>
    <p:sldId id="429" r:id="rId80"/>
    <p:sldId id="430" r:id="rId81"/>
    <p:sldId id="497" r:id="rId82"/>
    <p:sldId id="499" r:id="rId83"/>
    <p:sldId id="500" r:id="rId84"/>
    <p:sldId id="498" r:id="rId85"/>
    <p:sldId id="501" r:id="rId86"/>
    <p:sldId id="502" r:id="rId87"/>
    <p:sldId id="503" r:id="rId88"/>
    <p:sldId id="432" r:id="rId89"/>
    <p:sldId id="433" r:id="rId90"/>
    <p:sldId id="537" r:id="rId91"/>
    <p:sldId id="525" r:id="rId92"/>
    <p:sldId id="545" r:id="rId93"/>
    <p:sldId id="435" r:id="rId94"/>
    <p:sldId id="436" r:id="rId95"/>
    <p:sldId id="437" r:id="rId96"/>
    <p:sldId id="438" r:id="rId97"/>
    <p:sldId id="504" r:id="rId98"/>
    <p:sldId id="439" r:id="rId99"/>
    <p:sldId id="440" r:id="rId100"/>
    <p:sldId id="441" r:id="rId101"/>
    <p:sldId id="442" r:id="rId102"/>
    <p:sldId id="443" r:id="rId103"/>
    <p:sldId id="546" r:id="rId104"/>
    <p:sldId id="528" r:id="rId105"/>
    <p:sldId id="529" r:id="rId106"/>
    <p:sldId id="574" r:id="rId107"/>
    <p:sldId id="575" r:id="rId108"/>
    <p:sldId id="576" r:id="rId109"/>
    <p:sldId id="577" r:id="rId110"/>
    <p:sldId id="564" r:id="rId111"/>
    <p:sldId id="565" r:id="rId112"/>
    <p:sldId id="566" r:id="rId113"/>
    <p:sldId id="567" r:id="rId114"/>
    <p:sldId id="568" r:id="rId115"/>
    <p:sldId id="569" r:id="rId116"/>
    <p:sldId id="570" r:id="rId117"/>
    <p:sldId id="571" r:id="rId118"/>
    <p:sldId id="572" r:id="rId119"/>
    <p:sldId id="573" r:id="rId120"/>
    <p:sldId id="457" r:id="rId121"/>
    <p:sldId id="539" r:id="rId122"/>
    <p:sldId id="458" r:id="rId1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25" autoAdjust="0"/>
    <p:restoredTop sz="74920"/>
  </p:normalViewPr>
  <p:slideViewPr>
    <p:cSldViewPr snapToGrid="0" snapToObjects="1">
      <p:cViewPr>
        <p:scale>
          <a:sx n="65" d="100"/>
          <a:sy n="65" d="100"/>
        </p:scale>
        <p:origin x="2048" y="4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notesMaster" Target="notesMasters/notesMaster1.xml"/><Relationship Id="rId125" Type="http://schemas.openxmlformats.org/officeDocument/2006/relationships/presProps" Target="presProps.xml"/><Relationship Id="rId126" Type="http://schemas.openxmlformats.org/officeDocument/2006/relationships/viewProps" Target="viewProps.xml"/><Relationship Id="rId127" Type="http://schemas.openxmlformats.org/officeDocument/2006/relationships/theme" Target="theme/theme1.xml"/><Relationship Id="rId12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1.tiff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99DE-D43D-8F40-BB2B-C87FB37B3B64}" type="datetimeFigureOut">
              <a:rPr lang="en-US" smtClean="0"/>
              <a:t>10/9/17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FB9FA-6C0A-B04C-8A7E-9DB303EFE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90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9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2871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2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1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634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F516A3-725B-7B45-A471-88ECDEC9BBD8}" type="slidenum">
              <a:rPr lang="en-US">
                <a:solidFill>
                  <a:prstClr val="black"/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4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4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321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0D38B7-8773-BF43-AD69-D9D1143F450D}" type="slidenum">
              <a:rPr lang="en-US">
                <a:solidFill>
                  <a:prstClr val="black"/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618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0D38B7-8773-BF43-AD69-D9D1143F450D}" type="slidenum">
              <a:rPr lang="en-US">
                <a:solidFill>
                  <a:prstClr val="black"/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136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0D38B7-8773-BF43-AD69-D9D1143F450D}" type="slidenum">
              <a:rPr lang="en-US">
                <a:solidFill>
                  <a:prstClr val="black"/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30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0D38B7-8773-BF43-AD69-D9D1143F450D}" type="slidenum">
              <a:rPr lang="en-US">
                <a:solidFill>
                  <a:prstClr val="black"/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052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06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04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885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89DF98-B060-294C-97E7-0E0F6713F2EC}" type="slidenum">
              <a:rPr lang="en-US">
                <a:solidFill>
                  <a:prstClr val="black"/>
                </a:solidFill>
                <a:latin typeface="Calibri"/>
              </a:rPr>
              <a:pPr/>
              <a:t>75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451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7F2386-BC4D-D046-8DF5-D59CC1ADB016}" type="slidenum">
              <a:rPr lang="en-US">
                <a:solidFill>
                  <a:prstClr val="black"/>
                </a:solidFill>
                <a:latin typeface="Calibri"/>
              </a:rPr>
              <a:pPr/>
              <a:t>78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418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C5E5CB-5F45-D94E-AFB2-F9C286A59B43}" type="slidenum">
              <a:rPr lang="en-US">
                <a:solidFill>
                  <a:prstClr val="black"/>
                </a:solidFill>
                <a:latin typeface="Calibri"/>
              </a:rPr>
              <a:pPr/>
              <a:t>79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38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66C9E6-BEBB-FF45-8CC3-D18AED2B0331}" type="slidenum">
              <a:rPr lang="en-US">
                <a:solidFill>
                  <a:prstClr val="black"/>
                </a:solidFill>
                <a:latin typeface="Calibri"/>
              </a:rPr>
              <a:pPr/>
              <a:t>80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275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599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7542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826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370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39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-&gt; D, B</a:t>
            </a:r>
            <a:r>
              <a:rPr lang="en-US" baseline="0" dirty="0" smtClean="0">
                <a:sym typeface="Wingdings"/>
              </a:rPr>
              <a:t> C, C-&gt;D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838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56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9356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9DAFF6-4638-284E-B728-F3EF0CE8A1E0}" type="slidenum">
              <a:rPr lang="en-US">
                <a:solidFill>
                  <a:prstClr val="black"/>
                </a:solidFill>
                <a:latin typeface="Calibri"/>
              </a:rPr>
              <a:pPr/>
              <a:t>89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9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673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476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93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2801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5DF869-0E71-134B-BD6E-170DB063ACB6}" type="slidenum">
              <a:rPr lang="en-US">
                <a:solidFill>
                  <a:prstClr val="black"/>
                </a:solidFill>
                <a:latin typeface="Calibri"/>
              </a:rPr>
              <a:pPr/>
              <a:t>94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1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1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2116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B1C4375-E6AA-1C42-A583-D7D69269C548}" type="slidenum">
              <a:rPr lang="en-US">
                <a:solidFill>
                  <a:prstClr val="black"/>
                </a:solidFill>
                <a:latin typeface="Calibri"/>
              </a:rPr>
              <a:pPr/>
              <a:t>95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2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2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99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96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0737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97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2467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98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don’t need the FD on R2 because A1-An is </a:t>
            </a:r>
            <a:r>
              <a:rPr lang="en-US" dirty="0" err="1" smtClean="0"/>
              <a:t>effecitvely</a:t>
            </a:r>
            <a:r>
              <a:rPr lang="en-US" dirty="0" smtClean="0"/>
              <a:t> a </a:t>
            </a:r>
            <a:r>
              <a:rPr lang="en-US" dirty="0" err="1" smtClean="0"/>
              <a:t>superkey</a:t>
            </a:r>
            <a:r>
              <a:rPr lang="en-US" dirty="0" smtClean="0"/>
              <a:t>, so when you join with R2, you append the single unique</a:t>
            </a:r>
            <a:r>
              <a:rPr lang="en-US" baseline="0" dirty="0" smtClean="0"/>
              <a:t> value</a:t>
            </a:r>
          </a:p>
          <a:p>
            <a:r>
              <a:rPr lang="en-US" baseline="0" dirty="0" smtClean="0"/>
              <a:t>in BCNF, the left side is the closure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301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5599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functional dependency can be split</a:t>
            </a:r>
            <a:r>
              <a:rPr lang="en-US" baseline="0" dirty="0" smtClean="0"/>
              <a:t> into two halves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0680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DE72F-4920-9346-857E-CA57FB61AF72}" type="slidenum">
              <a:rPr lang="en-US">
                <a:solidFill>
                  <a:prstClr val="black"/>
                </a:solidFill>
                <a:latin typeface="Calibri"/>
              </a:rPr>
              <a:pPr/>
              <a:t>100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4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4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4588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C9A5A0A-3FC5-7C40-BAEA-957CD454CB39}" type="slidenum">
              <a:rPr lang="en-US">
                <a:solidFill>
                  <a:prstClr val="black"/>
                </a:solidFill>
                <a:latin typeface="Calibri"/>
              </a:rPr>
              <a:pPr/>
              <a:t>101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5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5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54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2B765BF-AD25-6C4E-BA9C-B776D697BF0C}" type="slidenum">
              <a:rPr lang="en-US">
                <a:solidFill>
                  <a:prstClr val="black"/>
                </a:solidFill>
                <a:latin typeface="Calibri"/>
              </a:rPr>
              <a:pPr/>
              <a:t>102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6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912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2B765BF-AD25-6C4E-BA9C-B776D697BF0C}" type="slidenum">
              <a:rPr lang="en-US">
                <a:solidFill>
                  <a:prstClr val="black"/>
                </a:solidFill>
                <a:latin typeface="Calibri"/>
              </a:rPr>
              <a:pPr/>
              <a:t>103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6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206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86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C4EF24-3929-824E-9849-DDE04188B633}" type="slidenum">
              <a:rPr lang="en-US">
                <a:solidFill>
                  <a:prstClr val="black"/>
                </a:solidFill>
                <a:latin typeface="Calibri"/>
              </a:rPr>
              <a:pPr/>
              <a:t>48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04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49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806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50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216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875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71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55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66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58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08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27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49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2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0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1817B-4AAF-0040-9060-2F9962E6E12E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0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Lecture_1_1.ipynb" TargetMode="Externa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Lecture_1_1.ipynb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Lecture_1_1.ipynb" TargetMode="Externa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73263"/>
            <a:ext cx="9144000" cy="2387600"/>
          </a:xfrm>
        </p:spPr>
        <p:txBody>
          <a:bodyPr/>
          <a:lstStyle/>
          <a:p>
            <a:r>
              <a:rPr lang="en-US" dirty="0" smtClean="0"/>
              <a:t>Lectures 5 &amp; 6:</a:t>
            </a:r>
            <a:br>
              <a:rPr lang="en-US" dirty="0" smtClean="0"/>
            </a:br>
            <a:r>
              <a:rPr lang="en-US" dirty="0" smtClean="0"/>
              <a:t>Design Theory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2891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Lectures  5  &amp; 6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0415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839490"/>
              </p:ext>
            </p:extLst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982389" y="3720327"/>
            <a:ext cx="2575627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every course is in only one room, contains </a:t>
            </a:r>
            <a:r>
              <a:rPr lang="en-US" sz="2400" b="1" i="1" u="sng" dirty="0">
                <a:latin typeface="+mj-lt"/>
              </a:rPr>
              <a:t>redundant</a:t>
            </a:r>
            <a:r>
              <a:rPr lang="en-US" sz="2400" dirty="0">
                <a:latin typeface="+mj-lt"/>
              </a:rPr>
              <a:t> information!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94576" y="2734056"/>
            <a:ext cx="1444752" cy="247802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89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0B649-7A93-A340-958D-4CBCC7BA21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100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Problem with BCNF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6828504" y="1600200"/>
            <a:ext cx="5134739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6976161" y="3225722"/>
            <a:ext cx="483942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We do a BCNF decomposition on a “bad” FD:</a:t>
            </a:r>
          </a:p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Symbol" charset="2"/>
              </a:rPr>
              <a:t>=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1631989" y="5802352"/>
            <a:ext cx="8928022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We lose the 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aphicFrame>
        <p:nvGraphicFramePr>
          <p:cNvPr id="202786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288352"/>
              </p:ext>
            </p:extLst>
          </p:nvPr>
        </p:nvGraphicFramePr>
        <p:xfrm>
          <a:off x="1442884" y="1613245"/>
          <a:ext cx="3962400" cy="934272"/>
        </p:xfrm>
        <a:graphic>
          <a:graphicData uri="http://schemas.openxmlformats.org/drawingml/2006/table">
            <a:tbl>
              <a:tblPr/>
              <a:tblGrid>
                <a:gridCol w="1007806"/>
                <a:gridCol w="1633794"/>
                <a:gridCol w="1320800"/>
              </a:tblGrid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2" name="Group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491427"/>
              </p:ext>
            </p:extLst>
          </p:nvPr>
        </p:nvGraphicFramePr>
        <p:xfrm>
          <a:off x="462116" y="3529424"/>
          <a:ext cx="2647336" cy="915170"/>
        </p:xfrm>
        <a:graphic>
          <a:graphicData uri="http://schemas.openxmlformats.org/drawingml/2006/table">
            <a:tbl>
              <a:tblPr/>
              <a:tblGrid>
                <a:gridCol w="1103671"/>
                <a:gridCol w="1543665"/>
              </a:tblGrid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4" name="Group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43438"/>
              </p:ext>
            </p:extLst>
          </p:nvPr>
        </p:nvGraphicFramePr>
        <p:xfrm>
          <a:off x="3874550" y="3490544"/>
          <a:ext cx="2604268" cy="954050"/>
        </p:xfrm>
        <a:graphic>
          <a:graphicData uri="http://schemas.openxmlformats.org/drawingml/2006/table">
            <a:tbl>
              <a:tblPr/>
              <a:tblGrid>
                <a:gridCol w="1302134"/>
                <a:gridCol w="1302134"/>
              </a:tblGrid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1671484" y="2698402"/>
            <a:ext cx="3810000" cy="685800"/>
            <a:chOff x="672" y="1920"/>
            <a:chExt cx="2400" cy="432"/>
          </a:xfrm>
        </p:grpSpPr>
        <p:sp>
          <p:nvSpPr>
            <p:cNvPr id="202816" name="Line 64"/>
            <p:cNvSpPr>
              <a:spLocks noChangeShapeType="1"/>
            </p:cNvSpPr>
            <p:nvPr/>
          </p:nvSpPr>
          <p:spPr bwMode="auto">
            <a:xfrm flipH="1">
              <a:off x="672" y="1920"/>
              <a:ext cx="14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817" name="Line 65"/>
            <p:cNvSpPr>
              <a:spLocks noChangeShapeType="1"/>
            </p:cNvSpPr>
            <p:nvPr/>
          </p:nvSpPr>
          <p:spPr bwMode="auto">
            <a:xfrm>
              <a:off x="2688" y="1920"/>
              <a:ext cx="38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2819" name="Text Box 67"/>
          <p:cNvSpPr txBox="1">
            <a:spLocks noChangeArrowheads="1"/>
          </p:cNvSpPr>
          <p:nvPr/>
        </p:nvSpPr>
        <p:spPr bwMode="auto">
          <a:xfrm>
            <a:off x="462116" y="4766779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9440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9" grpId="0" autoUpdateAnimBg="0"/>
      <p:bldP spid="202771" grpId="0" animBg="1" autoUpdateAnimBg="0"/>
      <p:bldP spid="202819" grpId="0" animBg="1" autoUpdateAnimBg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F05A-526C-A447-B12A-92E0C2814EC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101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3778" name="Rectangle 2"/>
          <p:cNvSpPr>
            <a:spLocks noGrp="1" noChangeArrowheads="1"/>
          </p:cNvSpPr>
          <p:nvPr>
            <p:ph type="title"/>
          </p:nvPr>
        </p:nvSpPr>
        <p:spPr>
          <a:xfrm>
            <a:off x="656303" y="512202"/>
            <a:ext cx="7772400" cy="1143000"/>
          </a:xfrm>
        </p:spPr>
        <p:txBody>
          <a:bodyPr/>
          <a:lstStyle/>
          <a:p>
            <a:r>
              <a:rPr lang="en-US" dirty="0"/>
              <a:t>So </a:t>
            </a:r>
            <a:r>
              <a:rPr lang="en-US" dirty="0" smtClean="0"/>
              <a:t>Why is that a Problem</a:t>
            </a:r>
            <a:r>
              <a:rPr lang="en-US" dirty="0"/>
              <a:t>?</a:t>
            </a:r>
          </a:p>
        </p:txBody>
      </p:sp>
      <p:sp>
        <p:nvSpPr>
          <p:cNvPr id="203793" name="Text Box 17"/>
          <p:cNvSpPr txBox="1">
            <a:spLocks noChangeArrowheads="1"/>
          </p:cNvSpPr>
          <p:nvPr/>
        </p:nvSpPr>
        <p:spPr bwMode="auto">
          <a:xfrm>
            <a:off x="8264183" y="1710384"/>
            <a:ext cx="3089617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latin typeface="+mj-lt"/>
              </a:rPr>
              <a:t>No problem so far. All </a:t>
            </a:r>
            <a:r>
              <a:rPr lang="en-US" sz="2800" i="1" dirty="0">
                <a:latin typeface="+mj-lt"/>
              </a:rPr>
              <a:t>local</a:t>
            </a:r>
            <a:r>
              <a:rPr lang="en-US" sz="2800" dirty="0">
                <a:latin typeface="+mj-lt"/>
              </a:rPr>
              <a:t> FD’s are satisfied</a:t>
            </a:r>
            <a:r>
              <a:rPr lang="en-US" sz="2800" dirty="0" smtClean="0">
                <a:latin typeface="+mj-lt"/>
              </a:rPr>
              <a:t>.</a:t>
            </a:r>
            <a:endParaRPr lang="en-US" sz="2800" dirty="0">
              <a:latin typeface="+mj-lt"/>
            </a:endParaRPr>
          </a:p>
        </p:txBody>
      </p:sp>
      <p:graphicFrame>
        <p:nvGraphicFramePr>
          <p:cNvPr id="20383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364515"/>
              </p:ext>
            </p:extLst>
          </p:nvPr>
        </p:nvGraphicFramePr>
        <p:xfrm>
          <a:off x="771832" y="1734020"/>
          <a:ext cx="2915266" cy="1371600"/>
        </p:xfrm>
        <a:graphic>
          <a:graphicData uri="http://schemas.openxmlformats.org/drawingml/2006/table">
            <a:tbl>
              <a:tblPr/>
              <a:tblGrid>
                <a:gridCol w="1457633"/>
                <a:gridCol w="1457633"/>
              </a:tblGrid>
              <a:tr h="3785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85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Galaga99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85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Bingo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3836" name="Group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251940"/>
              </p:ext>
            </p:extLst>
          </p:nvPr>
        </p:nvGraphicFramePr>
        <p:xfrm>
          <a:off x="4197145" y="1722814"/>
          <a:ext cx="3340510" cy="1371600"/>
        </p:xfrm>
        <a:graphic>
          <a:graphicData uri="http://schemas.openxmlformats.org/drawingml/2006/table">
            <a:tbl>
              <a:tblPr/>
              <a:tblGrid>
                <a:gridCol w="1805268"/>
                <a:gridCol w="1535242"/>
              </a:tblGrid>
              <a:tr h="4460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60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Galaga99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60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Bingo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3863" name="Group 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811809"/>
              </p:ext>
            </p:extLst>
          </p:nvPr>
        </p:nvGraphicFramePr>
        <p:xfrm>
          <a:off x="1631989" y="4234573"/>
          <a:ext cx="5444784" cy="1371600"/>
        </p:xfrm>
        <a:graphic>
          <a:graphicData uri="http://schemas.openxmlformats.org/drawingml/2006/table">
            <a:tbl>
              <a:tblPr/>
              <a:tblGrid>
                <a:gridCol w="1814928"/>
                <a:gridCol w="1814928"/>
                <a:gridCol w="1814928"/>
              </a:tblGrid>
              <a:tr h="389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54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Galaga99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Bingo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8264183" y="4147268"/>
            <a:ext cx="288495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latin typeface="+mj-lt"/>
              </a:rPr>
              <a:t>Let’s put all the data back into a single table again: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542503" y="3263387"/>
            <a:ext cx="1324898" cy="8838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229465" y="3240119"/>
            <a:ext cx="1852847" cy="907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Box 67"/>
          <p:cNvSpPr txBox="1">
            <a:spLocks noChangeArrowheads="1"/>
          </p:cNvSpPr>
          <p:nvPr/>
        </p:nvSpPr>
        <p:spPr bwMode="auto">
          <a:xfrm>
            <a:off x="771832" y="3372864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2" name="Text Box 19"/>
          <p:cNvSpPr txBox="1">
            <a:spLocks noChangeArrowheads="1"/>
          </p:cNvSpPr>
          <p:nvPr/>
        </p:nvSpPr>
        <p:spPr bwMode="auto">
          <a:xfrm>
            <a:off x="1741538" y="6006217"/>
            <a:ext cx="8708923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 smtClean="0">
                <a:solidFill>
                  <a:prstClr val="black"/>
                </a:solidFill>
                <a:latin typeface="+mj-lt"/>
              </a:rPr>
              <a:t>Violates the 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88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793" grpId="0" autoUpdateAnimBg="0"/>
      <p:bldP spid="3" grpId="0"/>
      <p:bldP spid="15" grpId="0" animBg="1" autoUpdateAnimBg="0"/>
      <p:bldP spid="22" grpId="0" animBg="1" autoUpdateAnimBg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B4F4-B201-5046-8F87-59DB0DAD636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102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28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Problem</a:t>
            </a:r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started with a table R and </a:t>
            </a:r>
            <a:r>
              <a:rPr lang="en-US" dirty="0" smtClean="0"/>
              <a:t>FDs F</a:t>
            </a:r>
            <a:endParaRPr lang="en-US" dirty="0"/>
          </a:p>
          <a:p>
            <a:endParaRPr lang="en-US" dirty="0"/>
          </a:p>
          <a:p>
            <a:r>
              <a:rPr lang="en-US" dirty="0"/>
              <a:t>We decomposed R into BCNF tables R</a:t>
            </a:r>
            <a:r>
              <a:rPr lang="en-US" baseline="-25000" dirty="0"/>
              <a:t>1</a:t>
            </a:r>
            <a:r>
              <a:rPr lang="en-US" dirty="0"/>
              <a:t>, R</a:t>
            </a:r>
            <a:r>
              <a:rPr lang="en-US" baseline="-25000" dirty="0"/>
              <a:t>2</a:t>
            </a:r>
            <a:r>
              <a:rPr lang="en-US" dirty="0"/>
              <a:t>, …</a:t>
            </a:r>
            <a:br>
              <a:rPr lang="en-US" dirty="0"/>
            </a:br>
            <a:r>
              <a:rPr lang="en-US" dirty="0"/>
              <a:t>with their own </a:t>
            </a:r>
            <a:r>
              <a:rPr lang="en-US" dirty="0" smtClean="0"/>
              <a:t>FDs F</a:t>
            </a:r>
            <a:r>
              <a:rPr lang="en-US" baseline="-25000" dirty="0" smtClean="0"/>
              <a:t>1</a:t>
            </a:r>
            <a:r>
              <a:rPr lang="en-US" dirty="0"/>
              <a:t>, </a:t>
            </a:r>
            <a:r>
              <a:rPr lang="en-US" dirty="0" smtClean="0"/>
              <a:t>F</a:t>
            </a:r>
            <a:r>
              <a:rPr lang="en-US" baseline="-25000" dirty="0" smtClean="0"/>
              <a:t>2</a:t>
            </a:r>
            <a:r>
              <a:rPr lang="en-US" dirty="0"/>
              <a:t>, …</a:t>
            </a:r>
          </a:p>
          <a:p>
            <a:endParaRPr lang="en-US" dirty="0"/>
          </a:p>
          <a:p>
            <a:r>
              <a:rPr lang="en-US" dirty="0"/>
              <a:t>We insert some tuples into each of the relations—which satisfy their local FDs but when reconstruct it violates some FD </a:t>
            </a:r>
            <a:r>
              <a:rPr lang="en-US" b="1" dirty="0"/>
              <a:t>across </a:t>
            </a:r>
            <a:r>
              <a:rPr lang="en-US" dirty="0"/>
              <a:t>tables!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21568" y="5523249"/>
            <a:ext cx="7948863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u="sng" dirty="0">
                <a:solidFill>
                  <a:prstClr val="black"/>
                </a:solidFill>
                <a:latin typeface="+mj-lt"/>
              </a:rPr>
              <a:t>Practical Problem</a:t>
            </a:r>
            <a:r>
              <a:rPr lang="en-US" sz="3000" dirty="0">
                <a:solidFill>
                  <a:prstClr val="black"/>
                </a:solidFill>
                <a:latin typeface="+mj-lt"/>
              </a:rPr>
              <a:t>: To enforce FD, must reconstruct R—</a:t>
            </a:r>
            <a:r>
              <a:rPr lang="en-US" sz="3000" i="1" dirty="0">
                <a:solidFill>
                  <a:prstClr val="black"/>
                </a:solidFill>
                <a:latin typeface="+mj-lt"/>
              </a:rPr>
              <a:t>on each insert!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681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B4F4-B201-5046-8F87-59DB0DAD636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103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28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Solutions</a:t>
            </a:r>
            <a:endParaRPr lang="en-US" dirty="0"/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Various ways to handle so that decompositions are all lossless / no FDs lost</a:t>
            </a:r>
          </a:p>
          <a:p>
            <a:pPr lvl="1"/>
            <a:r>
              <a:rPr lang="en-US" dirty="0" smtClean="0"/>
              <a:t>For example 3NF- stop short of full BCNF decompositions.  See Bonus Activity!</a:t>
            </a:r>
          </a:p>
          <a:p>
            <a:pPr lvl="1"/>
            <a:endParaRPr lang="en-US" dirty="0"/>
          </a:p>
          <a:p>
            <a:r>
              <a:rPr lang="en-US" dirty="0" smtClean="0"/>
              <a:t>Usually a tradeoff between redundancy / data anomalies and FD preservation…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21568" y="5523249"/>
            <a:ext cx="7948863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prstClr val="black"/>
                </a:solidFill>
                <a:latin typeface="+mj-lt"/>
              </a:rPr>
              <a:t>BCNF still most common- with additional steps to keep track of lost FDs…</a:t>
            </a:r>
            <a:endParaRPr lang="en-US" sz="3000" i="1" dirty="0">
              <a:solidFill>
                <a:prstClr val="black"/>
              </a:solidFill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245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MVDs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104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54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606395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MVDs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105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757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Multi-Value Dependencies (MVDs)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A multi-value dependency (MVD) is another type of dependency that could hold in our data, </a:t>
                </a:r>
                <a:r>
                  <a:rPr lang="en-US" b="1" i="1" dirty="0" smtClean="0"/>
                  <a:t>which is not captured by FDs</a:t>
                </a:r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Formal definition:</a:t>
                </a:r>
              </a:p>
              <a:p>
                <a:pPr lvl="1"/>
                <a:r>
                  <a:rPr lang="en-US" dirty="0" smtClean="0"/>
                  <a:t>Given a relation</a:t>
                </a:r>
                <a:r>
                  <a:rPr lang="en-US" b="1" dirty="0" smtClean="0"/>
                  <a:t> R </a:t>
                </a:r>
                <a:r>
                  <a:rPr lang="en-US" dirty="0" smtClean="0"/>
                  <a:t>having attribute set </a:t>
                </a:r>
                <a:r>
                  <a:rPr lang="en-US" b="1" dirty="0" smtClean="0"/>
                  <a:t>A</a:t>
                </a:r>
                <a:r>
                  <a:rPr lang="en-US" dirty="0" smtClean="0"/>
                  <a:t>, and two sets of attributes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𝐗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⊆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𝑨</m:t>
                    </m:r>
                  </m:oMath>
                </a14:m>
                <a:endParaRPr lang="en-US" b="1" dirty="0" smtClean="0">
                  <a:ea typeface="Cambria Math" charset="0"/>
                  <a:cs typeface="Cambria Math" charset="0"/>
                </a:endParaRPr>
              </a:p>
              <a:p>
                <a:pPr lvl="1"/>
                <a:r>
                  <a:rPr lang="en-US" dirty="0" smtClean="0"/>
                  <a:t>The </a:t>
                </a:r>
                <a:r>
                  <a:rPr lang="en-US" b="1" i="1" dirty="0" smtClean="0"/>
                  <a:t>multi-value dependency (MVD)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𝑿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 smtClean="0"/>
                  <a:t> holds on R if</a:t>
                </a:r>
              </a:p>
              <a:p>
                <a:pPr lvl="1"/>
                <a:r>
                  <a:rPr lang="en-US" dirty="0" smtClean="0"/>
                  <a:t> </a:t>
                </a:r>
                <a:r>
                  <a:rPr lang="en-US" b="1" i="1" dirty="0" smtClean="0"/>
                  <a:t>for any tuples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𝟏</m:t>
                    </m:r>
                    <m:r>
                      <a:rPr lang="en-US" b="1" i="1" smtClean="0">
                        <a:latin typeface="Cambria Math" charset="0"/>
                      </a:rPr>
                      <m:t>,</m:t>
                    </m:r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𝟐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𝑹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en-US" dirty="0" err="1" smtClean="0"/>
                  <a:t>s.t.</a:t>
                </a:r>
                <a:r>
                  <a:rPr lang="en-US" b="1" i="1" dirty="0" smtClean="0"/>
                  <a:t>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𝟏</m:t>
                    </m:r>
                    <m:d>
                      <m:dPr>
                        <m:begChr m:val="["/>
                        <m:endChr m:val="]"/>
                        <m:ctrlPr>
                          <a:rPr lang="en-US" b="1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charset="0"/>
                          </a:rPr>
                          <m:t>𝑿</m:t>
                        </m:r>
                      </m:e>
                    </m:d>
                    <m:r>
                      <a:rPr lang="en-US" b="1" i="1" smtClean="0">
                        <a:latin typeface="Cambria Math" charset="0"/>
                      </a:rPr>
                      <m:t>=</m:t>
                    </m:r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𝟐</m:t>
                    </m:r>
                    <m:r>
                      <a:rPr lang="en-US" b="1" i="1" smtClean="0">
                        <a:latin typeface="Cambria Math" charset="0"/>
                      </a:rPr>
                      <m:t>[</m:t>
                    </m:r>
                    <m:r>
                      <a:rPr lang="en-US" b="1" i="1" smtClean="0">
                        <a:latin typeface="Cambria Math" charset="0"/>
                      </a:rPr>
                      <m:t>𝑿</m:t>
                    </m:r>
                    <m:r>
                      <a:rPr lang="en-US" b="1" i="1" smtClean="0">
                        <a:latin typeface="Cambria Math" charset="0"/>
                      </a:rPr>
                      <m:t>]</m:t>
                    </m:r>
                  </m:oMath>
                </a14:m>
                <a:r>
                  <a:rPr lang="en-US" b="1" i="1" dirty="0" smtClean="0"/>
                  <a:t>, </a:t>
                </a:r>
                <a:r>
                  <a:rPr lang="en-US" dirty="0" smtClean="0"/>
                  <a:t>there exists a tuple </a:t>
                </a:r>
                <a:r>
                  <a:rPr lang="en-US" b="1" i="1" dirty="0" smtClean="0"/>
                  <a:t>t</a:t>
                </a:r>
                <a:r>
                  <a:rPr lang="en-US" b="1" i="1" baseline="-25000" dirty="0" smtClean="0"/>
                  <a:t>3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s.t.</a:t>
                </a:r>
                <a:r>
                  <a:rPr lang="en-US" dirty="0" smtClean="0"/>
                  <a:t>:</a:t>
                </a:r>
              </a:p>
              <a:p>
                <a:pPr lvl="2"/>
                <a:r>
                  <a:rPr lang="en-US" b="1" dirty="0" smtClean="0"/>
                  <a:t>t</a:t>
                </a:r>
                <a:r>
                  <a:rPr lang="en-US" b="1" baseline="-25000" dirty="0" smtClean="0"/>
                  <a:t>1</a:t>
                </a:r>
                <a:r>
                  <a:rPr lang="en-US" b="1" dirty="0" smtClean="0"/>
                  <a:t>[X] = t</a:t>
                </a:r>
                <a:r>
                  <a:rPr lang="en-US" b="1" baseline="-25000" dirty="0" smtClean="0"/>
                  <a:t>2</a:t>
                </a:r>
                <a:r>
                  <a:rPr lang="en-US" b="1" dirty="0" smtClean="0"/>
                  <a:t>[X] = t</a:t>
                </a:r>
                <a:r>
                  <a:rPr lang="en-US" b="1" baseline="-25000" dirty="0" smtClean="0"/>
                  <a:t>3</a:t>
                </a:r>
                <a:r>
                  <a:rPr lang="en-US" b="1" dirty="0" smtClean="0"/>
                  <a:t>[X]</a:t>
                </a:r>
              </a:p>
              <a:p>
                <a:pPr lvl="2"/>
                <a:r>
                  <a:rPr lang="en-US" b="1" dirty="0" smtClean="0"/>
                  <a:t>t</a:t>
                </a:r>
                <a:r>
                  <a:rPr lang="en-US" b="1" baseline="-25000" dirty="0" smtClean="0"/>
                  <a:t>1</a:t>
                </a:r>
                <a:r>
                  <a:rPr lang="en-US" b="1" dirty="0" smtClean="0"/>
                  <a:t>[Y] = t</a:t>
                </a:r>
                <a:r>
                  <a:rPr lang="en-US" b="1" baseline="-25000" dirty="0" smtClean="0"/>
                  <a:t>3</a:t>
                </a:r>
                <a:r>
                  <a:rPr lang="en-US" b="1" dirty="0" smtClean="0"/>
                  <a:t>[Y]</a:t>
                </a:r>
              </a:p>
              <a:p>
                <a:pPr lvl="2"/>
                <a:r>
                  <a:rPr lang="en-US" b="1" dirty="0" smtClean="0"/>
                  <a:t>t</a:t>
                </a:r>
                <a:r>
                  <a:rPr lang="en-US" b="1" baseline="-25000" dirty="0" smtClean="0"/>
                  <a:t>2</a:t>
                </a:r>
                <a:r>
                  <a:rPr lang="en-US" b="1" dirty="0" smtClean="0"/>
                  <a:t>[A\Y] = t</a:t>
                </a:r>
                <a:r>
                  <a:rPr lang="en-US" b="1" baseline="-25000" dirty="0" smtClean="0"/>
                  <a:t>3</a:t>
                </a:r>
                <a:r>
                  <a:rPr lang="en-US" b="1" dirty="0" smtClean="0"/>
                  <a:t>[A\Y]</a:t>
                </a:r>
              </a:p>
              <a:p>
                <a:pPr lvl="3"/>
                <a:r>
                  <a:rPr lang="en-US" i="1" dirty="0" smtClean="0"/>
                  <a:t>Where A \ B means “elements of set A not in set B”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  <a:blipFill rotWithShape="0">
                <a:blip r:embed="rId2"/>
                <a:stretch>
                  <a:fillRect l="-1043" t="-2036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94097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Multi-Value Dependencies (MVDs)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One less formal, literal way to phrase the definition of an MVD:</a:t>
                </a:r>
              </a:p>
              <a:p>
                <a:endParaRPr lang="en-US" i="1" dirty="0" smtClean="0"/>
              </a:p>
              <a:p>
                <a:r>
                  <a:rPr lang="en-US" b="1" i="1" dirty="0" smtClean="0"/>
                  <a:t>The MVD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𝑿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holds on R if for any pair of tuples with the same X values, the “swapped” pair of tuples with the same X values, but the other permutations of Y and A\Y values, is also in R</a:t>
                </a:r>
                <a:endParaRPr lang="en-US" b="1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  <a:blipFill rotWithShape="0">
                <a:blip r:embed="rId2"/>
                <a:stretch>
                  <a:fillRect l="-1043" t="-20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103598"/>
              </p:ext>
            </p:extLst>
          </p:nvPr>
        </p:nvGraphicFramePr>
        <p:xfrm>
          <a:off x="6096000" y="4670140"/>
          <a:ext cx="1659597" cy="18288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/>
                <a:gridCol w="553199"/>
                <a:gridCol w="553199"/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114179"/>
              </p:ext>
            </p:extLst>
          </p:nvPr>
        </p:nvGraphicFramePr>
        <p:xfrm>
          <a:off x="1791057" y="5001187"/>
          <a:ext cx="1659597" cy="109728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/>
                <a:gridCol w="553199"/>
                <a:gridCol w="553199"/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ight Arrow 8"/>
          <p:cNvSpPr/>
          <p:nvPr/>
        </p:nvSpPr>
        <p:spPr>
          <a:xfrm>
            <a:off x="3917556" y="5036161"/>
            <a:ext cx="1749286" cy="548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917556" y="5584540"/>
                <a:ext cx="18155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For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𝑿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to hold must have…</a:t>
                </a:r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7556" y="5584540"/>
                <a:ext cx="1815548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3030" t="-4717" r="-673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9153935" y="4457770"/>
            <a:ext cx="2433315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+mj-lt"/>
              </a:rPr>
              <a:t>Note the connection to a local </a:t>
            </a:r>
            <a:r>
              <a:rPr lang="en-US" sz="2800" i="1" smtClean="0">
                <a:latin typeface="+mj-lt"/>
              </a:rPr>
              <a:t>cross-product…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8200" y="4219230"/>
            <a:ext cx="2111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Ex: X = {x}, Y = {y}: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511525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Multi-Value Dependencies (MVDs)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Another way to understand MVDs, in terms of </a:t>
                </a:r>
                <a:r>
                  <a:rPr lang="en-US" i="1" dirty="0" smtClean="0"/>
                  <a:t>conditional independence:</a:t>
                </a:r>
              </a:p>
              <a:p>
                <a:endParaRPr lang="en-US" b="1" i="1" dirty="0"/>
              </a:p>
              <a:p>
                <a:r>
                  <a:rPr lang="en-US" b="1" i="1" dirty="0"/>
                  <a:t>The MVD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𝑿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holds on R if </a:t>
                </a:r>
                <a:r>
                  <a:rPr lang="en-US" dirty="0" smtClean="0"/>
                  <a:t>given X, Y is conditionally independent of A \ Y and vice versa…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  <a:blipFill rotWithShape="0">
                <a:blip r:embed="rId2"/>
                <a:stretch>
                  <a:fillRect l="-1043" t="-2036" r="-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836406"/>
              </p:ext>
            </p:extLst>
          </p:nvPr>
        </p:nvGraphicFramePr>
        <p:xfrm>
          <a:off x="9694203" y="4304511"/>
          <a:ext cx="1659597" cy="18288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/>
                <a:gridCol w="553199"/>
                <a:gridCol w="553199"/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657913"/>
              </p:ext>
            </p:extLst>
          </p:nvPr>
        </p:nvGraphicFramePr>
        <p:xfrm>
          <a:off x="4436403" y="4304270"/>
          <a:ext cx="1659597" cy="109728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/>
                <a:gridCol w="553199"/>
                <a:gridCol w="553199"/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838200" y="4304270"/>
            <a:ext cx="3286539" cy="2308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Here, given x = 1, we know for ex. that: </a:t>
            </a:r>
          </a:p>
          <a:p>
            <a:r>
              <a:rPr lang="en-US" sz="2400" dirty="0" smtClean="0">
                <a:latin typeface="+mj-lt"/>
              </a:rPr>
              <a:t>y = 0 </a:t>
            </a:r>
            <a:r>
              <a:rPr lang="en-US" sz="2400" dirty="0" smtClean="0">
                <a:latin typeface="+mj-lt"/>
                <a:sym typeface="Wingdings"/>
              </a:rPr>
              <a:t> z = 1</a:t>
            </a:r>
          </a:p>
          <a:p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I.e. z is conditionally </a:t>
            </a:r>
            <a:r>
              <a:rPr lang="en-US" sz="2400" b="1" i="1" dirty="0" smtClean="0">
                <a:latin typeface="+mj-lt"/>
                <a:sym typeface="Wingdings"/>
              </a:rPr>
              <a:t>dependent </a:t>
            </a:r>
            <a:r>
              <a:rPr lang="en-US" sz="2400" dirty="0" smtClean="0">
                <a:latin typeface="+mj-lt"/>
                <a:sym typeface="Wingdings"/>
              </a:rPr>
              <a:t>on y given x</a:t>
            </a:r>
            <a:r>
              <a:rPr lang="en-US" sz="2400" dirty="0" smtClean="0">
                <a:latin typeface="+mj-lt"/>
              </a:rPr>
              <a:t> </a:t>
            </a:r>
            <a:endParaRPr lang="en-US" sz="2400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712317" y="4304511"/>
            <a:ext cx="2670222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Here, this is not the case!</a:t>
            </a:r>
            <a:endParaRPr lang="en-US" sz="2400" dirty="0" smtClean="0">
              <a:latin typeface="+mj-lt"/>
              <a:sym typeface="Wingdings"/>
            </a:endParaRPr>
          </a:p>
          <a:p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I.e. z is conditionally </a:t>
            </a:r>
            <a:r>
              <a:rPr lang="en-US" sz="2400" b="1" i="1" dirty="0" smtClean="0">
                <a:latin typeface="+mj-lt"/>
                <a:sym typeface="Wingdings"/>
              </a:rPr>
              <a:t>independent </a:t>
            </a:r>
            <a:r>
              <a:rPr lang="en-US" sz="2400" dirty="0" smtClean="0">
                <a:latin typeface="+mj-lt"/>
                <a:sym typeface="Wingdings"/>
              </a:rPr>
              <a:t>of y given x</a:t>
            </a:r>
            <a:r>
              <a:rPr lang="en-US" sz="2400" dirty="0" smtClean="0">
                <a:latin typeface="+mj-lt"/>
              </a:rPr>
              <a:t> 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013827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Value Dependencies (MVDs)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1788"/>
            <a:ext cx="3380797" cy="50731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9427" y="1690688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 “real life” example…</a:t>
            </a:r>
            <a:endParaRPr lang="en-US" sz="3600" dirty="0"/>
          </a:p>
        </p:txBody>
      </p:sp>
      <p:sp>
        <p:nvSpPr>
          <p:cNvPr id="8" name="Cloud Callout 7"/>
          <p:cNvSpPr/>
          <p:nvPr/>
        </p:nvSpPr>
        <p:spPr>
          <a:xfrm>
            <a:off x="4125432" y="3199420"/>
            <a:ext cx="6422066" cy="2595324"/>
          </a:xfrm>
          <a:prstGeom prst="cloudCallout">
            <a:avLst>
              <a:gd name="adj1" fmla="val -60335"/>
              <a:gd name="adj2" fmla="val -5365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dirty="0" smtClean="0"/>
              <a:t>Grad student CA thinks: </a:t>
            </a:r>
            <a:r>
              <a:rPr lang="en-US" sz="2800" dirty="0" smtClean="0"/>
              <a:t>“Hmm… what is real life??  Watching a movie over the weekend?”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387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020717"/>
              </p:ext>
            </p:extLst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180577" y="3233735"/>
            <a:ext cx="257556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we update the room number for one tuple, we get inconsistent data = an </a:t>
            </a:r>
            <a:r>
              <a:rPr lang="en-US" sz="2400" b="1" i="1" u="sng" dirty="0" smtClean="0">
                <a:latin typeface="+mj-lt"/>
              </a:rPr>
              <a:t>update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67144" y="3924339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460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155172" y="1573730"/>
            <a:ext cx="3381154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Are there any functional dependencies that might hold here? 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3366" y="6042187"/>
            <a:ext cx="916526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And yet it seems like there is some pattern / dependency…</a:t>
            </a:r>
            <a:endParaRPr lang="en-US" sz="28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55172" y="3838737"/>
            <a:ext cx="949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No…</a:t>
            </a:r>
            <a:endParaRPr lang="en-US" sz="3200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385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155172" y="1573730"/>
            <a:ext cx="3381154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044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480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Any movie / snack combination is possible!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58376" y="3452361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6518172" y="3466812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543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Star Wars: The Boba Fett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93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38214" y="1512862"/>
            <a:ext cx="3691670" cy="22467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429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51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48320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and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[R\B]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[R\B]</a:t>
            </a:r>
          </a:p>
          <a:p>
            <a:endParaRPr lang="en-US" sz="2800" dirty="0" smtClean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Where </a:t>
            </a:r>
            <a:r>
              <a:rPr lang="en-US" sz="2800" dirty="0">
                <a:latin typeface="+mj-lt"/>
              </a:rPr>
              <a:t>R\B is “R minus B” i.e. the attributes of R not in B</a:t>
            </a:r>
            <a:r>
              <a:rPr 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.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846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3539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Note this also works!</a:t>
            </a:r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r>
              <a:rPr lang="en-US" sz="2800" dirty="0" smtClean="0">
                <a:latin typeface="+mj-lt"/>
              </a:rPr>
              <a:t>Remember, an MVD holds over </a:t>
            </a:r>
            <a:r>
              <a:rPr lang="en-US" sz="2800" i="1" dirty="0" smtClean="0">
                <a:latin typeface="+mj-lt"/>
              </a:rPr>
              <a:t>a relation or an instance</a:t>
            </a:r>
            <a:r>
              <a:rPr lang="en-US" sz="2800" dirty="0" smtClean="0">
                <a:latin typeface="+mj-lt"/>
              </a:rPr>
              <a:t>, so </a:t>
            </a:r>
            <a:r>
              <a:rPr lang="en-US" sz="2800" dirty="0" err="1" smtClean="0">
                <a:latin typeface="+mj-lt"/>
              </a:rPr>
              <a:t>defn</a:t>
            </a:r>
            <a:r>
              <a:rPr lang="en-US" sz="2800" dirty="0" smtClean="0">
                <a:latin typeface="+mj-lt"/>
              </a:rPr>
              <a:t>. must hold for every applicable pair…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731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This expresses a sort of dependency (= data redundancy) that we </a:t>
            </a:r>
            <a:r>
              <a:rPr lang="en-US" sz="2800" i="1" dirty="0" smtClean="0">
                <a:latin typeface="+mj-lt"/>
              </a:rPr>
              <a:t>can’t</a:t>
            </a:r>
            <a:r>
              <a:rPr lang="en-US" sz="2800" dirty="0" smtClean="0">
                <a:latin typeface="+mj-lt"/>
              </a:rPr>
              <a:t> express </a:t>
            </a:r>
            <a:r>
              <a:rPr lang="en-US" sz="2800" smtClean="0">
                <a:latin typeface="+mj-lt"/>
              </a:rPr>
              <a:t>with FDs</a:t>
            </a:r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038214" y="4299829"/>
            <a:ext cx="369167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j-lt"/>
              </a:rPr>
              <a:t>*</a:t>
            </a:r>
            <a:r>
              <a:rPr lang="en-US" sz="2400" i="1" dirty="0" smtClean="0">
                <a:latin typeface="+mj-lt"/>
              </a:rPr>
              <a:t>Actually, it expresses </a:t>
            </a:r>
            <a:r>
              <a:rPr lang="en-US" sz="2400" i="1" u="sng" dirty="0" smtClean="0">
                <a:latin typeface="+mj-lt"/>
              </a:rPr>
              <a:t>conditional independence</a:t>
            </a:r>
            <a:r>
              <a:rPr lang="en-US" sz="2400" i="1" dirty="0" smtClean="0">
                <a:latin typeface="+mj-lt"/>
              </a:rPr>
              <a:t> (between film and snack given </a:t>
            </a:r>
            <a:r>
              <a:rPr lang="en-US" sz="2400" i="1" smtClean="0">
                <a:latin typeface="+mj-lt"/>
              </a:rPr>
              <a:t>movie theatre)!</a:t>
            </a:r>
            <a:endParaRPr lang="en-US" sz="2400" dirty="0" smtClean="0">
              <a:latin typeface="+mj-lt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5" name="Rectangle 3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20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63598"/>
              </p:ext>
            </p:extLst>
          </p:nvPr>
        </p:nvGraphicFramePr>
        <p:xfrm>
          <a:off x="3943513" y="2907831"/>
          <a:ext cx="4304974" cy="1036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323842" y="4541327"/>
            <a:ext cx="554431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everyone drops the class, we lose what room the class is in! = a </a:t>
            </a:r>
            <a:r>
              <a:rPr lang="en-US" sz="2400" b="1" i="1" u="sng" dirty="0" smtClean="0">
                <a:latin typeface="+mj-lt"/>
              </a:rPr>
              <a:t>delete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088983" y="3386367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4245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 on MVDs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38200" y="1914116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i="1" dirty="0" smtClean="0"/>
          </a:p>
          <a:p>
            <a:r>
              <a:rPr lang="en-US" i="1" dirty="0" smtClean="0"/>
              <a:t>For </a:t>
            </a:r>
            <a:r>
              <a:rPr lang="en-US" i="1" dirty="0"/>
              <a:t>AI </a:t>
            </a:r>
            <a:r>
              <a:rPr lang="en-US" i="1" dirty="0" smtClean="0"/>
              <a:t>nerds</a:t>
            </a:r>
            <a:r>
              <a:rPr lang="en-US" dirty="0" smtClean="0"/>
              <a:t>: </a:t>
            </a:r>
            <a:r>
              <a:rPr lang="en-US" dirty="0"/>
              <a:t>MVD is conditional independence in graphical </a:t>
            </a:r>
            <a:r>
              <a:rPr lang="en-US" dirty="0" smtClean="0"/>
              <a:t>models!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3455889" y="5434457"/>
            <a:ext cx="528022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See the </a:t>
            </a:r>
            <a:r>
              <a:rPr lang="en-US" sz="2800" smtClean="0">
                <a:latin typeface="+mj-lt"/>
              </a:rPr>
              <a:t>MVDs IPython </a:t>
            </a:r>
            <a:r>
              <a:rPr lang="en-US" sz="2800" dirty="0" smtClean="0">
                <a:latin typeface="+mj-lt"/>
              </a:rPr>
              <a:t>notebook for </a:t>
            </a:r>
            <a:r>
              <a:rPr lang="en-US" sz="2800" smtClean="0">
                <a:latin typeface="+mj-lt"/>
              </a:rPr>
              <a:t>more examples!</a:t>
            </a:r>
            <a:endParaRPr lang="en-US" sz="28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2571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file"/>
              </a:rPr>
              <a:t>Activity-7-3.ipynb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121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56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allow one to reason about </a:t>
            </a:r>
            <a:r>
              <a:rPr lang="en-US" b="1" dirty="0" smtClean="0"/>
              <a:t>redundancy</a:t>
            </a:r>
            <a:r>
              <a:rPr lang="en-US" dirty="0" smtClean="0"/>
              <a:t> in the data</a:t>
            </a:r>
          </a:p>
          <a:p>
            <a:endParaRPr lang="en-US" dirty="0" smtClean="0"/>
          </a:p>
          <a:p>
            <a:r>
              <a:rPr lang="en-US" dirty="0"/>
              <a:t>N</a:t>
            </a:r>
            <a:r>
              <a:rPr lang="en-US" dirty="0" smtClean="0"/>
              <a:t>ormal forms describe how to </a:t>
            </a:r>
            <a:r>
              <a:rPr lang="en-US" b="1" dirty="0" smtClean="0"/>
              <a:t>remove</a:t>
            </a:r>
            <a:r>
              <a:rPr lang="en-US" dirty="0" smtClean="0"/>
              <a:t> this redundancy by </a:t>
            </a:r>
            <a:r>
              <a:rPr lang="en-US" b="1" dirty="0" smtClean="0"/>
              <a:t>decomposing </a:t>
            </a:r>
            <a:r>
              <a:rPr lang="en-US" dirty="0" smtClean="0"/>
              <a:t>relations</a:t>
            </a:r>
          </a:p>
          <a:p>
            <a:pPr lvl="1"/>
            <a:r>
              <a:rPr lang="en-US" dirty="0" smtClean="0"/>
              <a:t>Elegant—by representing data appropriately certain errors are essentially impossible</a:t>
            </a:r>
          </a:p>
          <a:p>
            <a:pPr lvl="1"/>
            <a:r>
              <a:rPr lang="en-US" dirty="0" smtClean="0"/>
              <a:t>For FDs, BCNF is the normal form.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 tradeoff for insert performance: 3NF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0792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Lectures 5,7  &gt;  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322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839490"/>
              </p:ext>
            </p:extLst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982389" y="3411507"/>
            <a:ext cx="237141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Similarly, we can’t reserve a room without students = an </a:t>
            </a:r>
            <a:r>
              <a:rPr lang="en-US" sz="2400" b="1" i="1" u="sng" dirty="0" smtClean="0">
                <a:latin typeface="+mj-lt"/>
              </a:rPr>
              <a:t>insert </a:t>
            </a:r>
            <a:r>
              <a:rPr lang="en-US" sz="2400" b="1" u="sng" dirty="0" smtClean="0">
                <a:latin typeface="+mj-lt"/>
              </a:rPr>
              <a:t>anomaly</a:t>
            </a:r>
            <a:endParaRPr 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738775"/>
              </p:ext>
            </p:extLst>
          </p:nvPr>
        </p:nvGraphicFramePr>
        <p:xfrm>
          <a:off x="374305" y="4980471"/>
          <a:ext cx="2835306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119"/>
                <a:gridCol w="1228145"/>
                <a:gridCol w="8750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ight Arrow 4"/>
          <p:cNvSpPr/>
          <p:nvPr/>
        </p:nvSpPr>
        <p:spPr>
          <a:xfrm>
            <a:off x="3346704" y="5102352"/>
            <a:ext cx="475488" cy="27432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83464" y="4950518"/>
            <a:ext cx="824151" cy="523123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3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9117278"/>
              </p:ext>
            </p:extLst>
          </p:nvPr>
        </p:nvGraphicFramePr>
        <p:xfrm>
          <a:off x="1562765" y="2340121"/>
          <a:ext cx="2976358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320942"/>
              </p:ext>
            </p:extLst>
          </p:nvPr>
        </p:nvGraphicFramePr>
        <p:xfrm>
          <a:off x="5023705" y="2762415"/>
          <a:ext cx="2650717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973385" y="5388622"/>
            <a:ext cx="824523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Today: develop theory to understand why this design may be  better </a:t>
            </a:r>
            <a:r>
              <a:rPr lang="en-US" sz="2800" b="1" dirty="0">
                <a:latin typeface="+mj-lt"/>
              </a:rPr>
              <a:t>and</a:t>
            </a:r>
            <a:r>
              <a:rPr lang="en-US" sz="2800" dirty="0">
                <a:latin typeface="+mj-lt"/>
              </a:rPr>
              <a:t> how to find this </a:t>
            </a:r>
            <a:r>
              <a:rPr lang="en-US" sz="2800" i="1" dirty="0">
                <a:latin typeface="+mj-lt"/>
              </a:rPr>
              <a:t>decomposition</a:t>
            </a:r>
            <a:r>
              <a:rPr lang="en-US" sz="2800" dirty="0">
                <a:latin typeface="+mj-lt"/>
              </a:rPr>
              <a:t>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07917" y="2198688"/>
            <a:ext cx="3258437" cy="249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Is this form better?</a:t>
            </a:r>
          </a:p>
          <a:p>
            <a:endParaRPr lang="en-US" sz="26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600" dirty="0" smtClean="0">
                <a:latin typeface="+mj-lt"/>
              </a:rPr>
              <a:t>Redundancy</a:t>
            </a:r>
            <a:r>
              <a:rPr lang="en-US" sz="2600" dirty="0">
                <a:latin typeface="+mj-lt"/>
              </a:rPr>
              <a:t>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Update anomaly?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Delete anomaly?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Insert anomaly?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143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18433"/>
            <a:ext cx="8229600" cy="1143000"/>
          </a:xfrm>
        </p:spPr>
        <p:txBody>
          <a:bodyPr/>
          <a:lstStyle/>
          <a:p>
            <a:r>
              <a:rPr lang="en-US" dirty="0" smtClean="0"/>
              <a:t>Functional Dependencies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40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Dependency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81199" y="5331301"/>
            <a:ext cx="8229599" cy="8925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i="1" dirty="0">
                <a:latin typeface="+mj-lt"/>
              </a:rPr>
              <a:t>A-&gt;B means that </a:t>
            </a:r>
          </a:p>
          <a:p>
            <a:pPr algn="ctr"/>
            <a:r>
              <a:rPr lang="en-US" sz="2600" i="1" dirty="0">
                <a:latin typeface="+mj-lt"/>
              </a:rPr>
              <a:t>“whenever two tuples agree on A then they agree on B.”</a:t>
            </a:r>
            <a:endParaRPr lang="en-US" i="1" dirty="0">
              <a:latin typeface="+mj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35351" y="1793054"/>
            <a:ext cx="7321296" cy="25545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 err="1">
                <a:latin typeface="+mj-lt"/>
              </a:rPr>
              <a:t>Def</a:t>
            </a:r>
            <a:r>
              <a:rPr lang="en-US" sz="2800" b="1" dirty="0">
                <a:latin typeface="+mj-lt"/>
              </a:rPr>
              <a:t>: </a:t>
            </a:r>
            <a:r>
              <a:rPr lang="en-US" sz="2800" dirty="0" smtClean="0">
                <a:latin typeface="+mj-lt"/>
              </a:rPr>
              <a:t>Let </a:t>
            </a:r>
            <a:r>
              <a:rPr lang="en-US" sz="2800" dirty="0">
                <a:latin typeface="+mj-lt"/>
              </a:rPr>
              <a:t>A,B be </a:t>
            </a:r>
            <a:r>
              <a:rPr lang="en-US" sz="2800" i="1" dirty="0">
                <a:latin typeface="+mj-lt"/>
              </a:rPr>
              <a:t>sets</a:t>
            </a:r>
            <a:r>
              <a:rPr lang="en-US" sz="2800" dirty="0">
                <a:latin typeface="+mj-lt"/>
              </a:rPr>
              <a:t> of </a:t>
            </a:r>
            <a:r>
              <a:rPr lang="en-US" sz="2800" dirty="0" smtClean="0">
                <a:latin typeface="+mj-lt"/>
              </a:rPr>
              <a:t>attributes</a:t>
            </a:r>
          </a:p>
          <a:p>
            <a:r>
              <a:rPr lang="en-US" sz="2800" dirty="0" smtClean="0">
                <a:latin typeface="+mj-lt"/>
              </a:rPr>
              <a:t>We </a:t>
            </a:r>
            <a:r>
              <a:rPr lang="en-US" sz="2800" dirty="0">
                <a:latin typeface="+mj-lt"/>
              </a:rPr>
              <a:t>write A </a:t>
            </a:r>
            <a:r>
              <a:rPr lang="en-US" sz="2800" dirty="0">
                <a:latin typeface="+mj-lt"/>
                <a:sym typeface="Wingdings"/>
              </a:rPr>
              <a:t></a:t>
            </a:r>
            <a:r>
              <a:rPr lang="en-US" sz="2800" dirty="0">
                <a:latin typeface="+mj-lt"/>
              </a:rPr>
              <a:t> B </a:t>
            </a:r>
            <a:r>
              <a:rPr lang="en-US" sz="2800" dirty="0" smtClean="0">
                <a:latin typeface="+mj-lt"/>
              </a:rPr>
              <a:t>or say </a:t>
            </a:r>
            <a:r>
              <a:rPr lang="en-US" sz="2800" dirty="0">
                <a:latin typeface="+mj-lt"/>
              </a:rPr>
              <a:t>A </a:t>
            </a:r>
            <a:r>
              <a:rPr lang="en-US" sz="2800" b="1" i="1" dirty="0">
                <a:latin typeface="+mj-lt"/>
              </a:rPr>
              <a:t>functionally determines </a:t>
            </a:r>
            <a:r>
              <a:rPr lang="en-US" sz="2800" dirty="0">
                <a:latin typeface="+mj-lt"/>
              </a:rPr>
              <a:t>B </a:t>
            </a:r>
            <a:r>
              <a:rPr lang="en-US" sz="2800" dirty="0" smtClean="0">
                <a:latin typeface="+mj-lt"/>
              </a:rPr>
              <a:t>if,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 and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: </a:t>
            </a:r>
          </a:p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</a:t>
            </a:r>
            <a:r>
              <a:rPr lang="en-US" sz="2800" dirty="0">
                <a:latin typeface="+mj-lt"/>
              </a:rPr>
              <a:t>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[A] implies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[B</a:t>
            </a:r>
            <a:r>
              <a:rPr lang="en-US" sz="2800" dirty="0" smtClean="0">
                <a:latin typeface="+mj-lt"/>
              </a:rPr>
              <a:t>]</a:t>
            </a:r>
          </a:p>
          <a:p>
            <a:r>
              <a:rPr lang="en-US" sz="2800" dirty="0" smtClean="0">
                <a:latin typeface="+mj-lt"/>
              </a:rPr>
              <a:t>and we call </a:t>
            </a:r>
            <a:r>
              <a:rPr lang="en-US" sz="2800" dirty="0">
                <a:latin typeface="+mj-lt"/>
              </a:rPr>
              <a:t>A </a:t>
            </a:r>
            <a:r>
              <a:rPr lang="en-US" sz="2800" dirty="0">
                <a:latin typeface="+mj-lt"/>
                <a:sym typeface="Wingdings"/>
              </a:rPr>
              <a:t></a:t>
            </a:r>
            <a:r>
              <a:rPr lang="en-US" sz="2800" dirty="0">
                <a:latin typeface="+mj-lt"/>
              </a:rPr>
              <a:t> B </a:t>
            </a:r>
            <a:r>
              <a:rPr lang="en-US" sz="2800" dirty="0" smtClean="0">
                <a:latin typeface="+mj-lt"/>
              </a:rPr>
              <a:t>a </a:t>
            </a:r>
            <a:r>
              <a:rPr lang="en-US" sz="2800" b="1" u="sng" dirty="0" smtClean="0">
                <a:latin typeface="+mj-lt"/>
              </a:rPr>
              <a:t>functional dependency</a:t>
            </a:r>
            <a:endParaRPr lang="en-US" sz="28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247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88630"/>
              </p:ext>
            </p:extLst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676702" y="994334"/>
            <a:ext cx="5169409" cy="12926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  <a:endParaRPr lang="en-US" sz="2600" b="1" u="sng" dirty="0">
              <a:latin typeface="+mj-lt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399032" y="2140954"/>
            <a:ext cx="1848916" cy="50408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3861815" y="2140954"/>
            <a:ext cx="1848916" cy="50408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53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517327"/>
              </p:ext>
            </p:extLst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8" name="TextBox 7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2893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R:</a:t>
            </a:r>
          </a:p>
          <a:p>
            <a:endParaRPr lang="en-US" sz="2600" b="1" u="sng" dirty="0">
              <a:latin typeface="+mj-lt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399032" y="2140954"/>
            <a:ext cx="1848916" cy="50408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3861815" y="2140954"/>
            <a:ext cx="1848916" cy="50408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Arrow 3"/>
          <p:cNvSpPr/>
          <p:nvPr/>
        </p:nvSpPr>
        <p:spPr>
          <a:xfrm>
            <a:off x="3208660" y="2269552"/>
            <a:ext cx="748407" cy="246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2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dirty="0" err="1"/>
              <a:t>t</a:t>
            </a:r>
            <a:r>
              <a:rPr lang="en-US" sz="2600" baseline="-25000" dirty="0" err="1"/>
              <a:t>i</a:t>
            </a:r>
            <a:r>
              <a:rPr lang="en-US" sz="2600" dirty="0"/>
              <a:t>[A</a:t>
            </a:r>
            <a:r>
              <a:rPr lang="en-US" sz="2600" baseline="-25000" dirty="0"/>
              <a:t>1</a:t>
            </a:r>
            <a:r>
              <a:rPr lang="en-US" sz="2600" dirty="0"/>
              <a:t>] = </a:t>
            </a:r>
            <a:r>
              <a:rPr lang="en-US" sz="2600" dirty="0" err="1"/>
              <a:t>t</a:t>
            </a:r>
            <a:r>
              <a:rPr lang="en-US" sz="2600" baseline="-25000" dirty="0" err="1"/>
              <a:t>j</a:t>
            </a:r>
            <a:r>
              <a:rPr lang="en-US" sz="2600" dirty="0"/>
              <a:t>[A</a:t>
            </a:r>
            <a:r>
              <a:rPr lang="en-US" sz="2600" baseline="-25000" dirty="0"/>
              <a:t>1</a:t>
            </a:r>
            <a:r>
              <a:rPr lang="en-US" sz="2600" dirty="0"/>
              <a:t>] AND </a:t>
            </a:r>
            <a:r>
              <a:rPr lang="en-US" sz="2600" dirty="0" err="1"/>
              <a:t>t</a:t>
            </a:r>
            <a:r>
              <a:rPr lang="en-US" sz="2600" baseline="-25000" dirty="0" err="1"/>
              <a:t>i</a:t>
            </a:r>
            <a:r>
              <a:rPr lang="en-US" sz="2600" dirty="0"/>
              <a:t>[A</a:t>
            </a:r>
            <a:r>
              <a:rPr lang="en-US" sz="2600" baseline="-25000" dirty="0"/>
              <a:t>2</a:t>
            </a:r>
            <a:r>
              <a:rPr lang="en-US" sz="2600" dirty="0"/>
              <a:t>]=</a:t>
            </a:r>
            <a:r>
              <a:rPr lang="en-US" sz="2600" dirty="0" err="1"/>
              <a:t>t</a:t>
            </a:r>
            <a:r>
              <a:rPr lang="en-US" sz="2600" baseline="-25000" dirty="0" err="1"/>
              <a:t>j</a:t>
            </a:r>
            <a:r>
              <a:rPr lang="en-US" sz="2600" dirty="0"/>
              <a:t>[A</a:t>
            </a:r>
            <a:r>
              <a:rPr lang="en-US" sz="2600" baseline="-25000" dirty="0"/>
              <a:t>2</a:t>
            </a:r>
            <a:r>
              <a:rPr lang="en-US" sz="2600" dirty="0"/>
              <a:t>] AND … AND </a:t>
            </a:r>
            <a:r>
              <a:rPr lang="en-US" sz="2600" dirty="0" err="1"/>
              <a:t>t</a:t>
            </a:r>
            <a:r>
              <a:rPr lang="en-US" sz="2600" baseline="-25000" dirty="0" err="1"/>
              <a:t>i</a:t>
            </a:r>
            <a:r>
              <a:rPr lang="en-US" sz="2600" dirty="0"/>
              <a:t>[A</a:t>
            </a:r>
            <a:r>
              <a:rPr lang="en-US" sz="2600" baseline="-25000" dirty="0"/>
              <a:t>m</a:t>
            </a:r>
            <a:r>
              <a:rPr lang="en-US" sz="2600" dirty="0"/>
              <a:t>] = </a:t>
            </a:r>
            <a:r>
              <a:rPr lang="en-US" sz="2600" dirty="0" err="1"/>
              <a:t>t</a:t>
            </a:r>
            <a:r>
              <a:rPr lang="en-US" sz="2600" baseline="-25000" dirty="0" err="1"/>
              <a:t>j</a:t>
            </a:r>
            <a:r>
              <a:rPr lang="en-US" sz="2600" dirty="0"/>
              <a:t>[A</a:t>
            </a:r>
            <a:r>
              <a:rPr lang="en-US" sz="2600" baseline="-25000" dirty="0"/>
              <a:t>m</a:t>
            </a:r>
            <a:r>
              <a:rPr lang="en-US" sz="2600" dirty="0" smtClean="0"/>
              <a:t>]</a:t>
            </a:r>
            <a:endParaRPr lang="en-US" sz="2600" dirty="0"/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4222915"/>
              </p:ext>
            </p:extLst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197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73263"/>
            <a:ext cx="9144000" cy="2387600"/>
          </a:xfrm>
        </p:spPr>
        <p:txBody>
          <a:bodyPr/>
          <a:lstStyle/>
          <a:p>
            <a:r>
              <a:rPr lang="en-US" dirty="0" smtClean="0"/>
              <a:t>Lecture 5:</a:t>
            </a:r>
            <a:br>
              <a:rPr lang="en-US" dirty="0" smtClean="0"/>
            </a:br>
            <a:r>
              <a:rPr lang="en-US" dirty="0" smtClean="0"/>
              <a:t>Design Theory I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474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4893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if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[A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]=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 AND …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 smtClean="0">
                <a:latin typeface="+mj-lt"/>
              </a:rPr>
              <a:t>]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then</a:t>
            </a:r>
            <a:r>
              <a:rPr lang="en-US" sz="2600" b="1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]=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 AND …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4222915"/>
              </p:ext>
            </p:extLst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540022" y="5045749"/>
            <a:ext cx="2534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…they also </a:t>
            </a:r>
            <a:r>
              <a:rPr lang="en-US" dirty="0"/>
              <a:t>agree here!</a:t>
            </a:r>
          </a:p>
        </p:txBody>
      </p:sp>
      <p:sp>
        <p:nvSpPr>
          <p:cNvPr id="18" name="Left Bracket 17"/>
          <p:cNvSpPr/>
          <p:nvPr/>
        </p:nvSpPr>
        <p:spPr>
          <a:xfrm rot="16200000">
            <a:off x="4612285" y="3872161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3837984" y="2860423"/>
            <a:ext cx="1938943" cy="1287401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3224018" y="3271425"/>
            <a:ext cx="821684" cy="465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9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the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903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Functional Dependencies as Constraints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703483"/>
              </p:ext>
            </p:extLst>
          </p:nvPr>
        </p:nvGraphicFramePr>
        <p:xfrm>
          <a:off x="7048826" y="2018982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763191" y="4938076"/>
            <a:ext cx="3282761" cy="1292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Note: </a:t>
            </a:r>
            <a:r>
              <a:rPr lang="en-US" sz="2600" dirty="0">
                <a:latin typeface="+mj-lt"/>
              </a:rPr>
              <a:t>The FD {Course} -&gt; {Room} </a:t>
            </a:r>
            <a:r>
              <a:rPr lang="en-US" sz="2600" b="1" i="1" dirty="0" smtClean="0">
                <a:latin typeface="+mj-lt"/>
              </a:rPr>
              <a:t>holds on this instance</a:t>
            </a:r>
            <a:endParaRPr lang="en-US" sz="2600" b="1" i="1" dirty="0">
              <a:latin typeface="+mj-lt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690688"/>
            <a:ext cx="5215128" cy="4006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A </a:t>
            </a:r>
            <a:r>
              <a:rPr lang="en-US" b="1" dirty="0" smtClean="0"/>
              <a:t>functional dependency </a:t>
            </a:r>
            <a:r>
              <a:rPr lang="en-US" dirty="0" smtClean="0"/>
              <a:t>is a form of </a:t>
            </a:r>
            <a:r>
              <a:rPr lang="en-US" b="1" dirty="0" smtClean="0"/>
              <a:t>constraint</a:t>
            </a:r>
            <a:r>
              <a:rPr lang="en-US" dirty="0" smtClean="0"/>
              <a:t> </a:t>
            </a:r>
          </a:p>
          <a:p>
            <a:pPr lvl="1"/>
            <a:endParaRPr lang="en-US" i="1" dirty="0" smtClean="0"/>
          </a:p>
          <a:p>
            <a:pPr lvl="1"/>
            <a:r>
              <a:rPr lang="en-US" i="1" dirty="0" smtClean="0"/>
              <a:t>Holds</a:t>
            </a:r>
            <a:r>
              <a:rPr lang="en-US" dirty="0" smtClean="0"/>
              <a:t> on some </a:t>
            </a:r>
            <a:r>
              <a:rPr lang="en-US" dirty="0" smtClean="0"/>
              <a:t>instances (but not others) </a:t>
            </a:r>
            <a:r>
              <a:rPr lang="mr-IN" dirty="0" smtClean="0"/>
              <a:t>–</a:t>
            </a:r>
            <a:r>
              <a:rPr lang="en-US" dirty="0" smtClean="0"/>
              <a:t> can check whether there are violations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Part of the schema, helps define a </a:t>
            </a:r>
            <a:r>
              <a:rPr lang="en-US" i="1" dirty="0" smtClean="0"/>
              <a:t>valid</a:t>
            </a:r>
            <a:r>
              <a:rPr lang="en-US" dirty="0" smtClean="0"/>
              <a:t> </a:t>
            </a:r>
            <a:r>
              <a:rPr lang="en-US" dirty="0" smtClean="0"/>
              <a:t>instance</a:t>
            </a:r>
            <a:endParaRPr lang="en-US" dirty="0" smtClean="0"/>
          </a:p>
          <a:p>
            <a:pPr marL="457200" lvl="1" indent="0">
              <a:buFont typeface="Arial"/>
              <a:buNone/>
            </a:pPr>
            <a:endParaRPr lang="en-US" b="1" dirty="0" smtClean="0"/>
          </a:p>
          <a:p>
            <a:pPr marL="0" indent="0">
              <a:buFont typeface="Arial"/>
              <a:buNone/>
            </a:pPr>
            <a:endParaRPr lang="en-US" dirty="0" smtClean="0">
              <a:sym typeface="Wingdings"/>
            </a:endParaRP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b="1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18213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12906" y="5697602"/>
            <a:ext cx="6065716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</a:rPr>
              <a:t>Recall</a:t>
            </a:r>
            <a:r>
              <a:rPr lang="en-US" sz="2400" i="1" dirty="0">
                <a:latin typeface="+mj-lt"/>
              </a:rPr>
              <a:t>: an </a:t>
            </a:r>
            <a:r>
              <a:rPr lang="en-US" sz="2400" b="1" i="1" u="sng" dirty="0">
                <a:latin typeface="+mj-lt"/>
              </a:rPr>
              <a:t>instance</a:t>
            </a:r>
            <a:r>
              <a:rPr lang="en-US" sz="2400" i="1" dirty="0">
                <a:latin typeface="+mj-lt"/>
              </a:rPr>
              <a:t> of a schema is a </a:t>
            </a:r>
            <a:r>
              <a:rPr lang="en-US" sz="2400" i="1" dirty="0" err="1">
                <a:latin typeface="+mj-lt"/>
              </a:rPr>
              <a:t>multiset</a:t>
            </a:r>
            <a:r>
              <a:rPr lang="en-US" sz="2400" i="1" dirty="0">
                <a:latin typeface="+mj-lt"/>
              </a:rPr>
              <a:t> of tuples conforming to </a:t>
            </a:r>
            <a:r>
              <a:rPr lang="en-US" sz="2400" i="1" dirty="0" smtClean="0">
                <a:latin typeface="+mj-lt"/>
              </a:rPr>
              <a:t>that schema</a:t>
            </a:r>
            <a:r>
              <a:rPr lang="en-US" sz="2400" i="1" dirty="0">
                <a:latin typeface="+mj-lt"/>
              </a:rPr>
              <a:t>, </a:t>
            </a:r>
            <a:r>
              <a:rPr lang="en-US" sz="2400" b="1" i="1" dirty="0">
                <a:latin typeface="+mj-lt"/>
              </a:rPr>
              <a:t>i.e. a table</a:t>
            </a:r>
          </a:p>
        </p:txBody>
      </p:sp>
    </p:spTree>
    <p:extLst>
      <p:ext uri="{BB962C8B-B14F-4D97-AF65-F5344CB8AC3E}">
        <p14:creationId xmlns:p14="http://schemas.microsoft.com/office/powerpoint/2010/main" val="209512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Functional Dependencies as Constraints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703483"/>
              </p:ext>
            </p:extLst>
          </p:nvPr>
        </p:nvGraphicFramePr>
        <p:xfrm>
          <a:off x="7048826" y="2018982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763191" y="4938076"/>
            <a:ext cx="3590609" cy="169277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However, cannot </a:t>
            </a:r>
            <a:r>
              <a:rPr lang="en-US" sz="2600" i="1" dirty="0" smtClean="0">
                <a:latin typeface="+mj-lt"/>
              </a:rPr>
              <a:t>prove </a:t>
            </a:r>
            <a:r>
              <a:rPr lang="en-US" sz="2600" dirty="0" smtClean="0">
                <a:latin typeface="+mj-lt"/>
              </a:rPr>
              <a:t>that the </a:t>
            </a:r>
            <a:r>
              <a:rPr lang="en-US" sz="2600" dirty="0">
                <a:latin typeface="+mj-lt"/>
              </a:rPr>
              <a:t>FD {Course} -&gt; {Room} </a:t>
            </a:r>
            <a:r>
              <a:rPr lang="en-US" sz="2600" dirty="0" smtClean="0">
                <a:latin typeface="+mj-lt"/>
              </a:rPr>
              <a:t>is </a:t>
            </a:r>
            <a:r>
              <a:rPr lang="en-US" sz="2600" b="1" i="1" dirty="0" smtClean="0">
                <a:latin typeface="+mj-lt"/>
              </a:rPr>
              <a:t>part of the schema</a:t>
            </a:r>
            <a:endParaRPr lang="en-US" sz="2600" dirty="0">
              <a:latin typeface="+mj-lt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690688"/>
            <a:ext cx="5215128" cy="47101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Note that: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check if an FD is </a:t>
            </a:r>
            <a:r>
              <a:rPr lang="en-US" b="1" dirty="0"/>
              <a:t>violated</a:t>
            </a:r>
            <a:r>
              <a:rPr lang="en-US" dirty="0"/>
              <a:t> by examining a single instance;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However, you </a:t>
            </a:r>
            <a:r>
              <a:rPr lang="en-US" b="1" dirty="0"/>
              <a:t>cannot prove</a:t>
            </a:r>
            <a:r>
              <a:rPr lang="en-US" dirty="0"/>
              <a:t> that an FD is part of the schema by examining a single instance.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i="1" dirty="0"/>
              <a:t>This would require checking every valid instance</a:t>
            </a:r>
          </a:p>
          <a:p>
            <a:pPr marL="0" indent="0">
              <a:buFont typeface="Arial"/>
              <a:buNone/>
            </a:pPr>
            <a:endParaRPr lang="en-US" dirty="0" smtClean="0">
              <a:sym typeface="Wingdings"/>
            </a:endParaRP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b="1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18213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1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F60CA-56B3-FF4A-997F-6A421DC88797}" type="slidenum">
              <a:rPr lang="en-US"/>
              <a:pPr/>
              <a:t>24</a:t>
            </a:fld>
            <a:endParaRPr lang="en-US"/>
          </a:p>
        </p:txBody>
      </p:sp>
      <p:sp>
        <p:nvSpPr>
          <p:cNvPr id="323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Examples</a:t>
            </a:r>
            <a:endParaRPr lang="en-US" dirty="0"/>
          </a:p>
        </p:txBody>
      </p:sp>
      <p:sp>
        <p:nvSpPr>
          <p:cNvPr id="323588" name="Rectangle 4"/>
          <p:cNvSpPr>
            <a:spLocks noChangeArrowheads="1"/>
          </p:cNvSpPr>
          <p:nvPr/>
        </p:nvSpPr>
        <p:spPr bwMode="auto">
          <a:xfrm>
            <a:off x="1939925" y="1533525"/>
            <a:ext cx="8093374" cy="9622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An FD is a constraint which </a:t>
            </a:r>
            <a:r>
              <a:rPr lang="en-US" sz="2800" u="sng" dirty="0"/>
              <a:t>holds</a:t>
            </a:r>
            <a:r>
              <a:rPr lang="en-US" sz="2800" dirty="0"/>
              <a:t>, or </a:t>
            </a:r>
            <a:r>
              <a:rPr lang="en-US" sz="2800" u="sng" dirty="0"/>
              <a:t>does not hold</a:t>
            </a:r>
            <a:r>
              <a:rPr lang="en-US" sz="2800" dirty="0"/>
              <a:t> on an </a:t>
            </a:r>
            <a:r>
              <a:rPr lang="en-US" sz="2800" dirty="0" smtClean="0"/>
              <a:t>instance:</a:t>
            </a:r>
            <a:endParaRPr lang="en-US" sz="2800" dirty="0"/>
          </a:p>
        </p:txBody>
      </p:sp>
      <p:graphicFrame>
        <p:nvGraphicFramePr>
          <p:cNvPr id="323589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610395"/>
              </p:ext>
            </p:extLst>
          </p:nvPr>
        </p:nvGraphicFramePr>
        <p:xfrm>
          <a:off x="2671912" y="2579832"/>
          <a:ext cx="6629400" cy="2590800"/>
        </p:xfrm>
        <a:graphic>
          <a:graphicData uri="http://schemas.openxmlformats.org/drawingml/2006/table">
            <a:tbl>
              <a:tblPr/>
              <a:tblGrid>
                <a:gridCol w="1657350"/>
                <a:gridCol w="1657350"/>
                <a:gridCol w="1657350"/>
                <a:gridCol w="16573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715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2BEC-9D06-BE4B-A2C5-7F502B174E52}" type="slidenum">
              <a:rPr lang="en-US"/>
              <a:pPr/>
              <a:t>25</a:t>
            </a:fld>
            <a:endParaRPr lang="en-US"/>
          </a:p>
        </p:txBody>
      </p:sp>
      <p:sp>
        <p:nvSpPr>
          <p:cNvPr id="324611" name="Rectangle 3"/>
          <p:cNvSpPr>
            <a:spLocks noChangeArrowheads="1"/>
          </p:cNvSpPr>
          <p:nvPr/>
        </p:nvSpPr>
        <p:spPr bwMode="auto">
          <a:xfrm>
            <a:off x="3194050" y="2319339"/>
            <a:ext cx="1525588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2" name="Rectangle 4"/>
          <p:cNvSpPr>
            <a:spLocks noChangeArrowheads="1"/>
          </p:cNvSpPr>
          <p:nvPr/>
        </p:nvSpPr>
        <p:spPr bwMode="auto">
          <a:xfrm>
            <a:off x="4729164" y="2319339"/>
            <a:ext cx="9525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3" name="Rectangle 5"/>
          <p:cNvSpPr>
            <a:spLocks noChangeArrowheads="1"/>
          </p:cNvSpPr>
          <p:nvPr/>
        </p:nvSpPr>
        <p:spPr bwMode="auto">
          <a:xfrm>
            <a:off x="4719639" y="2319339"/>
            <a:ext cx="9525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4" name="Rectangle 6"/>
          <p:cNvSpPr>
            <a:spLocks noChangeArrowheads="1"/>
          </p:cNvSpPr>
          <p:nvPr/>
        </p:nvSpPr>
        <p:spPr bwMode="auto">
          <a:xfrm>
            <a:off x="4738688" y="2319339"/>
            <a:ext cx="1295400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5" name="Rectangle 7"/>
          <p:cNvSpPr>
            <a:spLocks noChangeArrowheads="1"/>
          </p:cNvSpPr>
          <p:nvPr/>
        </p:nvSpPr>
        <p:spPr bwMode="auto">
          <a:xfrm>
            <a:off x="6034089" y="2319339"/>
            <a:ext cx="7937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6" name="Rectangle 8"/>
          <p:cNvSpPr>
            <a:spLocks noChangeArrowheads="1"/>
          </p:cNvSpPr>
          <p:nvPr/>
        </p:nvSpPr>
        <p:spPr bwMode="auto">
          <a:xfrm>
            <a:off x="7391400" y="2319339"/>
            <a:ext cx="7938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7" name="Rectangle 9"/>
          <p:cNvSpPr>
            <a:spLocks noChangeArrowheads="1"/>
          </p:cNvSpPr>
          <p:nvPr/>
        </p:nvSpPr>
        <p:spPr bwMode="auto">
          <a:xfrm>
            <a:off x="6034089" y="2319339"/>
            <a:ext cx="7937" cy="4667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8" name="Rectangle 10"/>
          <p:cNvSpPr>
            <a:spLocks noChangeArrowheads="1"/>
          </p:cNvSpPr>
          <p:nvPr/>
        </p:nvSpPr>
        <p:spPr bwMode="auto">
          <a:xfrm>
            <a:off x="3194050" y="2805114"/>
            <a:ext cx="1525588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9" name="Rectangle 11"/>
          <p:cNvSpPr>
            <a:spLocks noChangeArrowheads="1"/>
          </p:cNvSpPr>
          <p:nvPr/>
        </p:nvSpPr>
        <p:spPr bwMode="auto">
          <a:xfrm>
            <a:off x="4729164" y="2805114"/>
            <a:ext cx="9525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0" name="Rectangle 12"/>
          <p:cNvSpPr>
            <a:spLocks noChangeArrowheads="1"/>
          </p:cNvSpPr>
          <p:nvPr/>
        </p:nvSpPr>
        <p:spPr bwMode="auto">
          <a:xfrm>
            <a:off x="4719639" y="2805114"/>
            <a:ext cx="9525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1" name="Rectangle 13"/>
          <p:cNvSpPr>
            <a:spLocks noChangeArrowheads="1"/>
          </p:cNvSpPr>
          <p:nvPr/>
        </p:nvSpPr>
        <p:spPr bwMode="auto">
          <a:xfrm>
            <a:off x="4738688" y="2805114"/>
            <a:ext cx="1295400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2" name="Rectangle 14"/>
          <p:cNvSpPr>
            <a:spLocks noChangeArrowheads="1"/>
          </p:cNvSpPr>
          <p:nvPr/>
        </p:nvSpPr>
        <p:spPr bwMode="auto">
          <a:xfrm>
            <a:off x="6034089" y="2805114"/>
            <a:ext cx="7937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3" name="Rectangle 15"/>
          <p:cNvSpPr>
            <a:spLocks noChangeArrowheads="1"/>
          </p:cNvSpPr>
          <p:nvPr/>
        </p:nvSpPr>
        <p:spPr bwMode="auto">
          <a:xfrm>
            <a:off x="7391400" y="2805114"/>
            <a:ext cx="7938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4" name="Rectangle 16"/>
          <p:cNvSpPr>
            <a:spLocks noChangeArrowheads="1"/>
          </p:cNvSpPr>
          <p:nvPr/>
        </p:nvSpPr>
        <p:spPr bwMode="auto">
          <a:xfrm>
            <a:off x="6034089" y="2806701"/>
            <a:ext cx="7937" cy="4667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5" name="Rectangle 17"/>
          <p:cNvSpPr>
            <a:spLocks noChangeArrowheads="1"/>
          </p:cNvSpPr>
          <p:nvPr/>
        </p:nvSpPr>
        <p:spPr bwMode="auto">
          <a:xfrm>
            <a:off x="6034089" y="3273426"/>
            <a:ext cx="7937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6" name="Rectangle 18"/>
          <p:cNvSpPr>
            <a:spLocks noChangeArrowheads="1"/>
          </p:cNvSpPr>
          <p:nvPr/>
        </p:nvSpPr>
        <p:spPr bwMode="auto">
          <a:xfrm>
            <a:off x="6034089" y="3282951"/>
            <a:ext cx="7937" cy="4667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7" name="Rectangle 19"/>
          <p:cNvSpPr>
            <a:spLocks noChangeArrowheads="1"/>
          </p:cNvSpPr>
          <p:nvPr/>
        </p:nvSpPr>
        <p:spPr bwMode="auto">
          <a:xfrm>
            <a:off x="6034089" y="3749676"/>
            <a:ext cx="7937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8" name="Rectangle 20"/>
          <p:cNvSpPr>
            <a:spLocks noChangeArrowheads="1"/>
          </p:cNvSpPr>
          <p:nvPr/>
        </p:nvSpPr>
        <p:spPr bwMode="auto">
          <a:xfrm>
            <a:off x="6034089" y="3759201"/>
            <a:ext cx="7937" cy="46831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9" name="Rectangle 21"/>
          <p:cNvSpPr>
            <a:spLocks noChangeArrowheads="1"/>
          </p:cNvSpPr>
          <p:nvPr/>
        </p:nvSpPr>
        <p:spPr bwMode="auto">
          <a:xfrm>
            <a:off x="3176588" y="4227514"/>
            <a:ext cx="17462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0" name="Rectangle 22"/>
          <p:cNvSpPr>
            <a:spLocks noChangeArrowheads="1"/>
          </p:cNvSpPr>
          <p:nvPr/>
        </p:nvSpPr>
        <p:spPr bwMode="auto">
          <a:xfrm>
            <a:off x="3194050" y="4227514"/>
            <a:ext cx="1525588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1" name="Rectangle 23"/>
          <p:cNvSpPr>
            <a:spLocks noChangeArrowheads="1"/>
          </p:cNvSpPr>
          <p:nvPr/>
        </p:nvSpPr>
        <p:spPr bwMode="auto">
          <a:xfrm>
            <a:off x="4719639" y="4227514"/>
            <a:ext cx="9525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2" name="Rectangle 24"/>
          <p:cNvSpPr>
            <a:spLocks noChangeArrowheads="1"/>
          </p:cNvSpPr>
          <p:nvPr/>
        </p:nvSpPr>
        <p:spPr bwMode="auto">
          <a:xfrm>
            <a:off x="4729164" y="4227514"/>
            <a:ext cx="1304925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3" name="Rectangle 25"/>
          <p:cNvSpPr>
            <a:spLocks noChangeArrowheads="1"/>
          </p:cNvSpPr>
          <p:nvPr/>
        </p:nvSpPr>
        <p:spPr bwMode="auto">
          <a:xfrm>
            <a:off x="6034089" y="4227514"/>
            <a:ext cx="7937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4" name="Rectangle 26"/>
          <p:cNvSpPr>
            <a:spLocks noChangeArrowheads="1"/>
          </p:cNvSpPr>
          <p:nvPr/>
        </p:nvSpPr>
        <p:spPr bwMode="auto">
          <a:xfrm>
            <a:off x="6042026" y="4227514"/>
            <a:ext cx="1349375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5" name="Rectangle 27"/>
          <p:cNvSpPr>
            <a:spLocks noChangeArrowheads="1"/>
          </p:cNvSpPr>
          <p:nvPr/>
        </p:nvSpPr>
        <p:spPr bwMode="auto">
          <a:xfrm>
            <a:off x="7391400" y="4227514"/>
            <a:ext cx="7938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6" name="Rectangle 28"/>
          <p:cNvSpPr>
            <a:spLocks noChangeArrowheads="1"/>
          </p:cNvSpPr>
          <p:nvPr/>
        </p:nvSpPr>
        <p:spPr bwMode="auto">
          <a:xfrm>
            <a:off x="7399338" y="4227514"/>
            <a:ext cx="1706562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7" name="Rectangle 29"/>
          <p:cNvSpPr>
            <a:spLocks noChangeArrowheads="1"/>
          </p:cNvSpPr>
          <p:nvPr/>
        </p:nvSpPr>
        <p:spPr bwMode="auto">
          <a:xfrm>
            <a:off x="9105901" y="4227514"/>
            <a:ext cx="17463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9" name="Rectangle 31"/>
          <p:cNvSpPr>
            <a:spLocks noChangeArrowheads="1"/>
          </p:cNvSpPr>
          <p:nvPr/>
        </p:nvSpPr>
        <p:spPr bwMode="auto">
          <a:xfrm>
            <a:off x="4429903" y="5610882"/>
            <a:ext cx="333219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800" smtClean="0"/>
              <a:t>{Position}  </a:t>
            </a:r>
            <a:r>
              <a:rPr lang="en-US" sz="2800" smtClean="0">
                <a:sym typeface="Wingdings" charset="2"/>
              </a:rPr>
              <a:t></a:t>
            </a:r>
            <a:r>
              <a:rPr lang="en-US" sz="2800">
                <a:sym typeface="Wingdings" charset="2"/>
              </a:rPr>
              <a:t> </a:t>
            </a:r>
            <a:r>
              <a:rPr lang="en-US" sz="2800" smtClean="0">
                <a:sym typeface="Wingdings" charset="2"/>
              </a:rPr>
              <a:t>{</a:t>
            </a:r>
            <a:r>
              <a:rPr lang="en-US" sz="2800" smtClean="0"/>
              <a:t>Phone}</a:t>
            </a:r>
            <a:endParaRPr lang="en-US" sz="2800" dirty="0"/>
          </a:p>
        </p:txBody>
      </p:sp>
      <p:graphicFrame>
        <p:nvGraphicFramePr>
          <p:cNvPr id="324640" name="Group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835723"/>
              </p:ext>
            </p:extLst>
          </p:nvPr>
        </p:nvGraphicFramePr>
        <p:xfrm>
          <a:off x="2710244" y="2014601"/>
          <a:ext cx="6629400" cy="2590800"/>
        </p:xfrm>
        <a:graphic>
          <a:graphicData uri="http://schemas.openxmlformats.org/drawingml/2006/table">
            <a:tbl>
              <a:tblPr/>
              <a:tblGrid>
                <a:gridCol w="1657350"/>
                <a:gridCol w="1657350"/>
                <a:gridCol w="1657350"/>
                <a:gridCol w="16573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    </a:t>
                      </a: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sym typeface="Symbol" charset="2"/>
                        </a:rPr>
                        <a:t>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    </a:t>
                      </a: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sym typeface="Symbol" charset="2"/>
                        </a:rPr>
                        <a:t>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More Examples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5897879" y="2931192"/>
            <a:ext cx="3538729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0" name="Rectangle 3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89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B3F8A-F28B-714D-8BF1-454F387264E7}" type="slidenum">
              <a:rPr lang="en-US"/>
              <a:pPr/>
              <a:t>26</a:t>
            </a:fld>
            <a:endParaRPr lang="en-US"/>
          </a:p>
        </p:txBody>
      </p:sp>
      <p:graphicFrame>
        <p:nvGraphicFramePr>
          <p:cNvPr id="325663" name="Group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99227"/>
              </p:ext>
            </p:extLst>
          </p:nvPr>
        </p:nvGraphicFramePr>
        <p:xfrm>
          <a:off x="2781300" y="2042319"/>
          <a:ext cx="6629400" cy="2590800"/>
        </p:xfrm>
        <a:graphic>
          <a:graphicData uri="http://schemas.openxmlformats.org/drawingml/2006/table">
            <a:tbl>
              <a:tblPr/>
              <a:tblGrid>
                <a:gridCol w="1657350"/>
                <a:gridCol w="1657350"/>
                <a:gridCol w="1657350"/>
                <a:gridCol w="16573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    </a:t>
                      </a: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sym typeface="Symbol" charset="2"/>
                        </a:rPr>
                        <a:t>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    </a:t>
                      </a: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sym typeface="Symbol" charset="2"/>
                        </a:rPr>
                        <a:t>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25695" name="Rectangle 63"/>
          <p:cNvSpPr>
            <a:spLocks noChangeArrowheads="1"/>
          </p:cNvSpPr>
          <p:nvPr/>
        </p:nvSpPr>
        <p:spPr bwMode="auto">
          <a:xfrm>
            <a:off x="3743976" y="5257800"/>
            <a:ext cx="461780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7C80"/>
                </a:solidFill>
              </a:rPr>
              <a:t> </a:t>
            </a:r>
            <a:r>
              <a:rPr lang="en-US" sz="2800" dirty="0"/>
              <a:t>but </a:t>
            </a:r>
            <a:r>
              <a:rPr lang="en-US" sz="2800" i="1" dirty="0"/>
              <a:t>not</a:t>
            </a:r>
            <a:r>
              <a:rPr lang="en-US" sz="2800" dirty="0"/>
              <a:t> </a:t>
            </a:r>
            <a:r>
              <a:rPr lang="en-US" sz="2800" dirty="0" smtClean="0"/>
              <a:t>{Phone}  </a:t>
            </a:r>
            <a:r>
              <a:rPr lang="en-US" sz="2800" dirty="0">
                <a:sym typeface="Wingdings" charset="2"/>
              </a:rPr>
              <a:t></a:t>
            </a:r>
            <a:r>
              <a:rPr lang="en-US" sz="2800" dirty="0"/>
              <a:t>  </a:t>
            </a:r>
            <a:r>
              <a:rPr lang="en-US" sz="2800" dirty="0" smtClean="0"/>
              <a:t>{Position}</a:t>
            </a:r>
            <a:endParaRPr lang="en-US" sz="2800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More Examples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943599" y="2467231"/>
            <a:ext cx="3593593" cy="660017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5925311" y="4066176"/>
            <a:ext cx="3593593" cy="660017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000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392" y="707922"/>
            <a:ext cx="10515600" cy="1032695"/>
          </a:xfrm>
        </p:spPr>
        <p:txBody>
          <a:bodyPr/>
          <a:lstStyle/>
          <a:p>
            <a:r>
              <a:rPr lang="en-US" dirty="0" smtClean="0"/>
              <a:t>ACTIVITY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8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761652"/>
              </p:ext>
            </p:extLst>
          </p:nvPr>
        </p:nvGraphicFramePr>
        <p:xfrm>
          <a:off x="449909" y="2009900"/>
          <a:ext cx="5646091" cy="3059398"/>
        </p:xfrm>
        <a:graphic>
          <a:graphicData uri="http://schemas.openxmlformats.org/drawingml/2006/table">
            <a:tbl>
              <a:tblPr/>
              <a:tblGrid>
                <a:gridCol w="1084724"/>
                <a:gridCol w="988828"/>
                <a:gridCol w="1275907"/>
                <a:gridCol w="1190846"/>
                <a:gridCol w="1105786"/>
              </a:tblGrid>
              <a:tr h="5861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A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2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14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8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14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7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14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14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8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17673" y="1740617"/>
            <a:ext cx="46292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at least </a:t>
            </a:r>
            <a:r>
              <a:rPr lang="en-US" sz="2800" i="1" dirty="0" smtClean="0">
                <a:latin typeface="+mj-lt"/>
              </a:rPr>
              <a:t>three</a:t>
            </a:r>
            <a:r>
              <a:rPr lang="en-US" sz="2800" dirty="0" smtClean="0">
                <a:latin typeface="+mj-lt"/>
              </a:rPr>
              <a:t> FDs which </a:t>
            </a:r>
            <a:r>
              <a:rPr lang="en-US" sz="2800" dirty="0" smtClean="0">
                <a:latin typeface="+mj-lt"/>
              </a:rPr>
              <a:t>are violated on </a:t>
            </a:r>
            <a:r>
              <a:rPr lang="en-US" sz="2800" dirty="0" smtClean="0">
                <a:latin typeface="+mj-lt"/>
              </a:rPr>
              <a:t>this instance:</a:t>
            </a:r>
            <a:endParaRPr lang="en-US" sz="2800" dirty="0">
              <a:latin typeface="+mj-lt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6917673" y="2939434"/>
            <a:ext cx="3087565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1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dirty="0"/>
              <a:t>Finding functional </a:t>
            </a:r>
            <a:r>
              <a:rPr lang="en-US" dirty="0" smtClean="0"/>
              <a:t>dependencies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626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6613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“Good” vs. “Bad” FDs: Intuition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Finding FDs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Closures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Compute the closures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4988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Normal forms &amp; functional dependencies</a:t>
            </a:r>
            <a:endParaRPr lang="en-US" dirty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ACTIVITY: Finding FDs</a:t>
            </a:r>
          </a:p>
          <a:p>
            <a:pPr marL="457200" lvl="1" indent="0">
              <a:buNone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Finding functional dependencies</a:t>
            </a:r>
          </a:p>
          <a:p>
            <a:pPr marL="457200" lvl="1" indent="0">
              <a:buNone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Closures, </a:t>
            </a:r>
            <a:r>
              <a:rPr lang="en-US" dirty="0" err="1" smtClean="0">
                <a:latin typeface="+mj-lt"/>
              </a:rPr>
              <a:t>superkeys</a:t>
            </a:r>
            <a:r>
              <a:rPr lang="en-US" dirty="0" smtClean="0">
                <a:latin typeface="+mj-lt"/>
              </a:rPr>
              <a:t> &amp; keys</a:t>
            </a:r>
          </a:p>
          <a:p>
            <a:pPr lvl="1"/>
            <a:r>
              <a:rPr lang="en-US" dirty="0" smtClean="0">
                <a:latin typeface="+mj-lt"/>
              </a:rPr>
              <a:t>ACTIVITY: The key or a key?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8647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F60CA-56B3-FF4A-997F-6A421DC88797}" type="slidenum">
              <a:rPr lang="en-US"/>
              <a:pPr/>
              <a:t>30</a:t>
            </a:fld>
            <a:endParaRPr lang="en-US"/>
          </a:p>
        </p:txBody>
      </p:sp>
      <p:sp>
        <p:nvSpPr>
          <p:cNvPr id="323586" name="Rectangle 2"/>
          <p:cNvSpPr>
            <a:spLocks noGrp="1" noChangeArrowheads="1"/>
          </p:cNvSpPr>
          <p:nvPr>
            <p:ph type="title"/>
          </p:nvPr>
        </p:nvSpPr>
        <p:spPr>
          <a:xfrm>
            <a:off x="699169" y="365125"/>
            <a:ext cx="10654631" cy="1325563"/>
          </a:xfrm>
        </p:spPr>
        <p:txBody>
          <a:bodyPr/>
          <a:lstStyle/>
          <a:p>
            <a:r>
              <a:rPr lang="en-US" dirty="0" smtClean="0"/>
              <a:t>“Good” vs. “Bad” FDs</a:t>
            </a:r>
            <a:endParaRPr lang="en-US" dirty="0"/>
          </a:p>
        </p:txBody>
      </p:sp>
      <p:sp>
        <p:nvSpPr>
          <p:cNvPr id="323588" name="Rectangle 4"/>
          <p:cNvSpPr>
            <a:spLocks noChangeArrowheads="1"/>
          </p:cNvSpPr>
          <p:nvPr/>
        </p:nvSpPr>
        <p:spPr bwMode="auto">
          <a:xfrm>
            <a:off x="699169" y="1743578"/>
            <a:ext cx="79675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 smtClean="0"/>
              <a:t>We can start to develop a notion of </a:t>
            </a:r>
            <a:r>
              <a:rPr lang="en-US" sz="2800" b="1" dirty="0" smtClean="0"/>
              <a:t>good </a:t>
            </a:r>
            <a:r>
              <a:rPr lang="en-US" sz="2800" dirty="0" smtClean="0"/>
              <a:t>vs. </a:t>
            </a:r>
            <a:r>
              <a:rPr lang="en-US" sz="2800" b="1" dirty="0" smtClean="0"/>
              <a:t>bad</a:t>
            </a:r>
            <a:r>
              <a:rPr lang="en-US" sz="2800" dirty="0" smtClean="0"/>
              <a:t> FDs:</a:t>
            </a:r>
            <a:endParaRPr lang="en-US" sz="2800" dirty="0"/>
          </a:p>
        </p:txBody>
      </p:sp>
      <p:graphicFrame>
        <p:nvGraphicFramePr>
          <p:cNvPr id="323589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188286"/>
              </p:ext>
            </p:extLst>
          </p:nvPr>
        </p:nvGraphicFramePr>
        <p:xfrm>
          <a:off x="699169" y="2539730"/>
          <a:ext cx="5802216" cy="2590800"/>
        </p:xfrm>
        <a:graphic>
          <a:graphicData uri="http://schemas.openxmlformats.org/drawingml/2006/table">
            <a:tbl>
              <a:tblPr/>
              <a:tblGrid>
                <a:gridCol w="1450554"/>
                <a:gridCol w="1450554"/>
                <a:gridCol w="1450554"/>
                <a:gridCol w="1450554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621871" y="2539730"/>
            <a:ext cx="3731929" cy="28931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u="sng" dirty="0" smtClean="0">
                <a:latin typeface="+mj-lt"/>
              </a:rPr>
              <a:t>Intuitively:</a:t>
            </a:r>
            <a:endParaRPr lang="en-US" sz="2600" u="sng" dirty="0">
              <a:latin typeface="+mj-lt"/>
            </a:endParaRPr>
          </a:p>
          <a:p>
            <a:endParaRPr lang="en-US" sz="2600" dirty="0" smtClean="0">
              <a:latin typeface="+mj-lt"/>
            </a:endParaRPr>
          </a:p>
          <a:p>
            <a:r>
              <a:rPr lang="en-US" sz="2600" dirty="0" err="1" smtClean="0">
                <a:latin typeface="+mj-lt"/>
              </a:rPr>
              <a:t>EmpID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>
                <a:latin typeface="+mj-lt"/>
              </a:rPr>
              <a:t>-&gt; Name, Phone, Position i</a:t>
            </a:r>
            <a:r>
              <a:rPr lang="en-US" sz="2600" i="1" dirty="0">
                <a:latin typeface="+mj-lt"/>
              </a:rPr>
              <a:t>s “good </a:t>
            </a:r>
            <a:r>
              <a:rPr lang="en-US" sz="2600" i="1" dirty="0" smtClean="0">
                <a:latin typeface="+mj-lt"/>
              </a:rPr>
              <a:t>FD”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600" b="1" i="1" dirty="0" smtClean="0">
                <a:latin typeface="+mj-lt"/>
              </a:rPr>
              <a:t>Minimal redundancy, less possibility of anomalies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237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Good vs. Bad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Rounded Rectangle 11"/>
          <p:cNvSpPr/>
          <p:nvPr/>
        </p:nvSpPr>
        <p:spPr>
          <a:xfrm>
            <a:off x="630935" y="2986056"/>
            <a:ext cx="5943601" cy="214447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4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F60CA-56B3-FF4A-997F-6A421DC88797}" type="slidenum">
              <a:rPr lang="en-US"/>
              <a:pPr/>
              <a:t>31</a:t>
            </a:fld>
            <a:endParaRPr lang="en-US"/>
          </a:p>
        </p:txBody>
      </p:sp>
      <p:sp>
        <p:nvSpPr>
          <p:cNvPr id="323586" name="Rectangle 2"/>
          <p:cNvSpPr>
            <a:spLocks noGrp="1" noChangeArrowheads="1"/>
          </p:cNvSpPr>
          <p:nvPr>
            <p:ph type="title"/>
          </p:nvPr>
        </p:nvSpPr>
        <p:spPr>
          <a:xfrm>
            <a:off x="699169" y="365125"/>
            <a:ext cx="10654631" cy="1325563"/>
          </a:xfrm>
        </p:spPr>
        <p:txBody>
          <a:bodyPr/>
          <a:lstStyle/>
          <a:p>
            <a:r>
              <a:rPr lang="en-US" dirty="0" smtClean="0"/>
              <a:t>“Good” vs. “Bad” FDs</a:t>
            </a:r>
            <a:endParaRPr lang="en-US" dirty="0"/>
          </a:p>
        </p:txBody>
      </p:sp>
      <p:sp>
        <p:nvSpPr>
          <p:cNvPr id="323588" name="Rectangle 4"/>
          <p:cNvSpPr>
            <a:spLocks noChangeArrowheads="1"/>
          </p:cNvSpPr>
          <p:nvPr/>
        </p:nvSpPr>
        <p:spPr bwMode="auto">
          <a:xfrm>
            <a:off x="699169" y="1743578"/>
            <a:ext cx="79675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 smtClean="0"/>
              <a:t>We can start to develop a notion of </a:t>
            </a:r>
            <a:r>
              <a:rPr lang="en-US" sz="2800" b="1" dirty="0" smtClean="0"/>
              <a:t>good </a:t>
            </a:r>
            <a:r>
              <a:rPr lang="en-US" sz="2800" dirty="0" smtClean="0"/>
              <a:t>vs. </a:t>
            </a:r>
            <a:r>
              <a:rPr lang="en-US" sz="2800" b="1" dirty="0" smtClean="0"/>
              <a:t>bad</a:t>
            </a:r>
            <a:r>
              <a:rPr lang="en-US" sz="2800" dirty="0" smtClean="0"/>
              <a:t> FDs:</a:t>
            </a:r>
            <a:endParaRPr lang="en-US" sz="2800" dirty="0"/>
          </a:p>
        </p:txBody>
      </p:sp>
      <p:graphicFrame>
        <p:nvGraphicFramePr>
          <p:cNvPr id="323589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188286"/>
              </p:ext>
            </p:extLst>
          </p:nvPr>
        </p:nvGraphicFramePr>
        <p:xfrm>
          <a:off x="699169" y="2539730"/>
          <a:ext cx="5802216" cy="2590800"/>
        </p:xfrm>
        <a:graphic>
          <a:graphicData uri="http://schemas.openxmlformats.org/drawingml/2006/table">
            <a:tbl>
              <a:tblPr/>
              <a:tblGrid>
                <a:gridCol w="1450554"/>
                <a:gridCol w="1450554"/>
                <a:gridCol w="1450554"/>
                <a:gridCol w="1450554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621871" y="2539730"/>
            <a:ext cx="3731929" cy="4093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u="sng" dirty="0" smtClean="0">
                <a:latin typeface="+mj-lt"/>
              </a:rPr>
              <a:t>Intuitively:</a:t>
            </a:r>
            <a:endParaRPr lang="en-US" sz="2600" u="sng" dirty="0">
              <a:latin typeface="+mj-lt"/>
            </a:endParaRPr>
          </a:p>
          <a:p>
            <a:endParaRPr lang="en-US" sz="2600" dirty="0" smtClean="0">
              <a:latin typeface="+mj-lt"/>
            </a:endParaRPr>
          </a:p>
          <a:p>
            <a:r>
              <a:rPr lang="en-US" sz="2600" dirty="0" err="1" smtClean="0">
                <a:latin typeface="+mj-lt"/>
              </a:rPr>
              <a:t>EmpID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>
                <a:latin typeface="+mj-lt"/>
              </a:rPr>
              <a:t>-&gt; Name, Phone, Position i</a:t>
            </a:r>
            <a:r>
              <a:rPr lang="en-US" sz="2600" i="1" dirty="0">
                <a:latin typeface="+mj-lt"/>
              </a:rPr>
              <a:t>s “good </a:t>
            </a:r>
            <a:r>
              <a:rPr lang="en-US" sz="2600" i="1" dirty="0" smtClean="0">
                <a:latin typeface="+mj-lt"/>
              </a:rPr>
              <a:t>FD”</a:t>
            </a:r>
          </a:p>
          <a:p>
            <a:endParaRPr lang="en-US" sz="2600" dirty="0" smtClean="0">
              <a:latin typeface="+mj-lt"/>
            </a:endParaRPr>
          </a:p>
          <a:p>
            <a:r>
              <a:rPr lang="en-US" sz="2600" dirty="0" smtClean="0">
                <a:latin typeface="+mj-lt"/>
              </a:rPr>
              <a:t>But </a:t>
            </a:r>
            <a:r>
              <a:rPr lang="en-US" sz="2600" dirty="0">
                <a:latin typeface="+mj-lt"/>
              </a:rPr>
              <a:t>Position -&gt; Phone </a:t>
            </a:r>
            <a:r>
              <a:rPr lang="en-US" sz="2600" i="1" dirty="0">
                <a:latin typeface="+mj-lt"/>
              </a:rPr>
              <a:t>is a “bad FD</a:t>
            </a:r>
            <a:r>
              <a:rPr lang="en-US" sz="2600" i="1" dirty="0" smtClean="0">
                <a:latin typeface="+mj-lt"/>
              </a:rPr>
              <a:t>”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600" b="1" i="1" dirty="0" smtClean="0">
                <a:latin typeface="+mj-lt"/>
              </a:rPr>
              <a:t>Redundancy!  Possibility of data anomalies</a:t>
            </a:r>
            <a:endParaRPr lang="en-US" sz="2600" b="1" i="1" dirty="0">
              <a:latin typeface="+mj-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3468036" y="3435240"/>
            <a:ext cx="3033350" cy="1255632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237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Good vs. Bad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968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5466254"/>
              </p:ext>
            </p:extLst>
          </p:nvPr>
        </p:nvGraphicFramePr>
        <p:xfrm>
          <a:off x="1090302" y="1690688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032000" y="5099539"/>
            <a:ext cx="7842249" cy="1477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Given a set of FDs (from user) our goal is to: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Find all FDs, and 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Eliminate the “Bad Ones".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0" y="1562672"/>
            <a:ext cx="495604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Returning to our original example… can you see how the “bad FD” {Course} -&gt; {Room} could lead to an: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 smtClean="0"/>
              <a:t>Update </a:t>
            </a:r>
            <a:r>
              <a:rPr lang="en-US" sz="2600" dirty="0"/>
              <a:t>Anomaly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/>
              <a:t>Insert Anomaly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/>
              <a:t>Delete </a:t>
            </a:r>
            <a:r>
              <a:rPr lang="en-US" sz="2600" dirty="0" smtClean="0"/>
              <a:t>Anomaly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 smtClean="0"/>
              <a:t>…</a:t>
            </a:r>
            <a:endParaRPr lang="en-US" sz="2600" dirty="0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699169" y="365125"/>
            <a:ext cx="10654631" cy="1325563"/>
          </a:xfrm>
        </p:spPr>
        <p:txBody>
          <a:bodyPr/>
          <a:lstStyle/>
          <a:p>
            <a:r>
              <a:rPr lang="en-US" dirty="0" smtClean="0"/>
              <a:t>“Good” vs. “Bad” FDs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237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Good vs. Bad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698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9" name="Rounded Rectangle 8"/>
          <p:cNvSpPr/>
          <p:nvPr/>
        </p:nvSpPr>
        <p:spPr>
          <a:xfrm>
            <a:off x="1133856" y="3273552"/>
            <a:ext cx="6254496" cy="722376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180832" y="3401568"/>
            <a:ext cx="31729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This part can </a:t>
            </a:r>
            <a:r>
              <a:rPr lang="en-US" sz="2400" i="1" smtClean="0"/>
              <a:t>be tricky!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88988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38200" y="2072513"/>
            <a:ext cx="10515600" cy="4351338"/>
          </a:xfrm>
        </p:spPr>
        <p:txBody>
          <a:bodyPr/>
          <a:lstStyle/>
          <a:p>
            <a:r>
              <a:rPr lang="en-US" dirty="0" smtClean="0"/>
              <a:t>There can be a very </a:t>
            </a:r>
            <a:r>
              <a:rPr lang="en-US" b="1" dirty="0" smtClean="0"/>
              <a:t>large number</a:t>
            </a:r>
            <a:r>
              <a:rPr lang="en-US" dirty="0" smtClean="0"/>
              <a:t> of FDs…</a:t>
            </a:r>
          </a:p>
          <a:p>
            <a:pPr lvl="1"/>
            <a:r>
              <a:rPr lang="en-US" i="1" dirty="0" smtClean="0"/>
              <a:t>How to find them all efficiently?</a:t>
            </a:r>
          </a:p>
          <a:p>
            <a:pPr lvl="1"/>
            <a:endParaRPr lang="en-US" i="1" dirty="0"/>
          </a:p>
          <a:p>
            <a:r>
              <a:rPr lang="en-US" dirty="0" smtClean="0"/>
              <a:t>We can’t necessarily show that any FD will hold </a:t>
            </a:r>
            <a:r>
              <a:rPr lang="en-US" b="1" dirty="0" smtClean="0"/>
              <a:t>on all instances…</a:t>
            </a:r>
          </a:p>
          <a:p>
            <a:pPr lvl="1"/>
            <a:r>
              <a:rPr lang="en-US" i="1" dirty="0" smtClean="0"/>
              <a:t>How to do this?</a:t>
            </a:r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2337816" y="4875384"/>
            <a:ext cx="751636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We will start with this problem:</a:t>
            </a:r>
          </a:p>
          <a:p>
            <a:r>
              <a:rPr lang="en-US" sz="2800" dirty="0" smtClean="0">
                <a:latin typeface="+mj-lt"/>
              </a:rPr>
              <a:t>Given a set of FDs, F, what other FDs </a:t>
            </a:r>
            <a:r>
              <a:rPr lang="en-US" sz="2800" b="1" i="1" dirty="0" smtClean="0">
                <a:latin typeface="+mj-lt"/>
              </a:rPr>
              <a:t>must </a:t>
            </a:r>
            <a:r>
              <a:rPr lang="en-US" sz="2800" dirty="0" smtClean="0">
                <a:latin typeface="+mj-lt"/>
              </a:rPr>
              <a:t>hold?</a:t>
            </a:r>
            <a:endParaRPr lang="en-US" sz="28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711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98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7251192" y="2702413"/>
            <a:ext cx="4617720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1. </a:t>
            </a:r>
            <a:r>
              <a:rPr lang="en-US" sz="2800" dirty="0" smtClean="0">
                <a:latin typeface="+mj-lt"/>
              </a:rPr>
              <a:t>{Name} </a:t>
            </a:r>
            <a:r>
              <a:rPr lang="en-US" sz="2800" dirty="0">
                <a:latin typeface="+mj-lt"/>
                <a:sym typeface="Wingdings"/>
              </a:rPr>
              <a:t>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smtClean="0">
                <a:latin typeface="+mj-lt"/>
              </a:rPr>
              <a:t>{Color}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2. </a:t>
            </a:r>
            <a:r>
              <a:rPr lang="en-US" sz="2800" dirty="0" smtClean="0">
                <a:latin typeface="+mj-lt"/>
              </a:rPr>
              <a:t>{Category} </a:t>
            </a:r>
            <a:r>
              <a:rPr lang="en-US" sz="2800" dirty="0">
                <a:latin typeface="+mj-lt"/>
                <a:sym typeface="Wingdings"/>
              </a:rPr>
              <a:t> </a:t>
            </a:r>
            <a:r>
              <a:rPr lang="en-US" sz="2800" dirty="0" smtClean="0">
                <a:latin typeface="+mj-lt"/>
                <a:sym typeface="Wingdings"/>
              </a:rPr>
              <a:t>{Department}</a:t>
            </a:r>
            <a:endParaRPr lang="en-US" sz="2800" dirty="0">
              <a:latin typeface="+mj-lt"/>
              <a:sym typeface="Wingdings"/>
            </a:endParaRPr>
          </a:p>
          <a:p>
            <a:r>
              <a:rPr lang="en-US" sz="2800" dirty="0">
                <a:latin typeface="+mj-lt"/>
                <a:sym typeface="Wingdings"/>
              </a:rPr>
              <a:t>3. </a:t>
            </a:r>
            <a:r>
              <a:rPr lang="en-US" sz="2800" dirty="0" smtClean="0">
                <a:latin typeface="+mj-lt"/>
                <a:sym typeface="Wingdings"/>
              </a:rPr>
              <a:t>{Color</a:t>
            </a:r>
            <a:r>
              <a:rPr lang="en-US" sz="2800" dirty="0">
                <a:latin typeface="+mj-lt"/>
                <a:sym typeface="Wingdings"/>
              </a:rPr>
              <a:t>, </a:t>
            </a:r>
            <a:r>
              <a:rPr lang="en-US" sz="2800" dirty="0" smtClean="0">
                <a:latin typeface="+mj-lt"/>
                <a:sym typeface="Wingdings"/>
              </a:rPr>
              <a:t>Category} </a:t>
            </a:r>
            <a:r>
              <a:rPr lang="en-US" sz="2800" dirty="0">
                <a:latin typeface="+mj-lt"/>
                <a:sym typeface="Wingdings"/>
              </a:rPr>
              <a:t> </a:t>
            </a:r>
            <a:r>
              <a:rPr lang="en-US" sz="2800" dirty="0" smtClean="0">
                <a:latin typeface="+mj-lt"/>
                <a:sym typeface="Wingdings"/>
              </a:rPr>
              <a:t>{Price}</a:t>
            </a:r>
            <a:endParaRPr lang="en-US" sz="2800" dirty="0">
              <a:latin typeface="+mj-lt"/>
              <a:sym typeface="Wingdings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160966"/>
              </p:ext>
            </p:extLst>
          </p:nvPr>
        </p:nvGraphicFramePr>
        <p:xfrm>
          <a:off x="838200" y="2679856"/>
          <a:ext cx="6096000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9200"/>
                <a:gridCol w="1219200"/>
                <a:gridCol w="1475804"/>
                <a:gridCol w="1204872"/>
                <a:gridCol w="97692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Name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Color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Category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Dep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Price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Gizmo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Green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23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Widget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Black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Gizmo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Green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Whatsit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Garden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99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461922" y="6034619"/>
            <a:ext cx="5268155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smtClean="0">
                <a:latin typeface="+mj-lt"/>
                <a:sym typeface="Wingdings"/>
              </a:rPr>
              <a:t>Which / how many other FDs do?!? </a:t>
            </a:r>
            <a:endParaRPr lang="en-US" sz="2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1570" y="2209971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/>
              <a:t>Provided </a:t>
            </a:r>
            <a:r>
              <a:rPr lang="en-US" sz="2600" smtClean="0"/>
              <a:t>FDs:</a:t>
            </a:r>
            <a:endParaRPr lang="en-US" sz="2600" dirty="0"/>
          </a:p>
        </p:txBody>
      </p:sp>
      <p:sp>
        <p:nvSpPr>
          <p:cNvPr id="13" name="TextBox 12"/>
          <p:cNvSpPr txBox="1"/>
          <p:nvPr/>
        </p:nvSpPr>
        <p:spPr>
          <a:xfrm>
            <a:off x="188780" y="2209970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smtClean="0"/>
              <a:t>Products</a:t>
            </a:r>
            <a:endParaRPr lang="en-US" sz="2600" dirty="0"/>
          </a:p>
        </p:txBody>
      </p:sp>
      <p:sp>
        <p:nvSpPr>
          <p:cNvPr id="3" name="Rectangle 2"/>
          <p:cNvSpPr/>
          <p:nvPr/>
        </p:nvSpPr>
        <p:spPr>
          <a:xfrm>
            <a:off x="838200" y="4791197"/>
            <a:ext cx="91379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Given the provided FDs, we can see that {Name</a:t>
            </a:r>
            <a:r>
              <a:rPr lang="en-US" sz="2400" dirty="0"/>
              <a:t>, </a:t>
            </a:r>
            <a:r>
              <a:rPr lang="en-US" sz="2400" dirty="0" smtClean="0"/>
              <a:t>Category} </a:t>
            </a:r>
            <a:r>
              <a:rPr lang="en-US" sz="2400" dirty="0">
                <a:sym typeface="Wingdings"/>
              </a:rPr>
              <a:t> </a:t>
            </a:r>
            <a:r>
              <a:rPr lang="en-US" sz="2400" dirty="0" smtClean="0">
                <a:sym typeface="Wingdings"/>
              </a:rPr>
              <a:t>{Price} must also hold </a:t>
            </a:r>
            <a:r>
              <a:rPr lang="en-US" sz="2400" dirty="0">
                <a:sym typeface="Wingdings"/>
              </a:rPr>
              <a:t>on </a:t>
            </a:r>
            <a:r>
              <a:rPr lang="en-US" sz="2400" b="1" dirty="0" smtClean="0">
                <a:sym typeface="Wingdings"/>
              </a:rPr>
              <a:t>any </a:t>
            </a:r>
            <a:r>
              <a:rPr lang="en-US" sz="2400" b="1" dirty="0">
                <a:sym typeface="Wingdings"/>
              </a:rPr>
              <a:t>instance</a:t>
            </a:r>
            <a:r>
              <a:rPr lang="en-US" sz="2400" dirty="0">
                <a:sym typeface="Wingdings"/>
              </a:rPr>
              <a:t>…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79578"/>
            <a:ext cx="1305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smtClean="0">
                <a:latin typeface="+mj-lt"/>
              </a:rPr>
              <a:t>Example:</a:t>
            </a:r>
            <a:endParaRPr lang="en-US" sz="2400" u="sng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2677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9012" y="3862104"/>
            <a:ext cx="7253979" cy="24006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Answer: Three simple rules called </a:t>
            </a:r>
            <a:r>
              <a:rPr lang="en-US" sz="3000" b="1" dirty="0">
                <a:latin typeface="+mj-lt"/>
              </a:rPr>
              <a:t>Armstrong’s Rules.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Split/Combine,</a:t>
            </a:r>
          </a:p>
          <a:p>
            <a:pPr marL="514350" indent="-514350">
              <a:buFontTx/>
              <a:buAutoNum type="arabicPeriod"/>
            </a:pPr>
            <a:r>
              <a:rPr lang="en-US" sz="3000" b="1" dirty="0">
                <a:latin typeface="+mj-lt"/>
              </a:rPr>
              <a:t>Reduction, and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Transitivity… </a:t>
            </a:r>
            <a:r>
              <a:rPr lang="en-US" sz="3000" i="1" dirty="0">
                <a:latin typeface="+mj-lt"/>
              </a:rPr>
              <a:t>ideas by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122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 smtClean="0"/>
              <a:t>1. Split/Combine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134794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191000" y="4304974"/>
            <a:ext cx="381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endParaRPr lang="en-US" sz="2800" baseline="-25000" dirty="0"/>
          </a:p>
        </p:txBody>
      </p:sp>
      <p:sp>
        <p:nvSpPr>
          <p:cNvPr id="8" name="Rounded Rectangle 7"/>
          <p:cNvSpPr/>
          <p:nvPr/>
        </p:nvSpPr>
        <p:spPr>
          <a:xfrm>
            <a:off x="3567954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032350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206426" y="2687890"/>
            <a:ext cx="1156102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56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 smtClean="0"/>
              <a:t>1. Split/Combine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134794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191000" y="4304974"/>
            <a:ext cx="381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endParaRPr lang="en-US" sz="28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3048002" y="5082604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is equivalent to the following </a:t>
            </a:r>
            <a:r>
              <a:rPr lang="en-US" sz="2800" i="1" dirty="0"/>
              <a:t>n</a:t>
            </a:r>
            <a:r>
              <a:rPr lang="en-US" sz="2800" dirty="0"/>
              <a:t> FDs…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41786" y="5866747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,…,A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i</a:t>
            </a:r>
            <a:r>
              <a:rPr lang="en-US" sz="2800" dirty="0">
                <a:sym typeface="Wingdings"/>
              </a:rPr>
              <a:t> for </a:t>
            </a:r>
            <a:r>
              <a:rPr lang="en-US" sz="2800" dirty="0" err="1">
                <a:sym typeface="Wingdings"/>
              </a:rPr>
              <a:t>i</a:t>
            </a:r>
            <a:r>
              <a:rPr lang="en-US" sz="2800" dirty="0">
                <a:sym typeface="Wingdings"/>
              </a:rPr>
              <a:t>=1,…,n</a:t>
            </a:r>
            <a:endParaRPr 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3567954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666155" y="2383987"/>
            <a:ext cx="72076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206426" y="2687890"/>
            <a:ext cx="1642609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6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/>
              <a:t>Normal forms &amp; functional dependencies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158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 smtClean="0"/>
              <a:t>1. Split/Combine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134794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449183" y="5960801"/>
            <a:ext cx="381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endParaRPr lang="en-US" sz="28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3048002" y="5082604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is equivalent to 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8001" y="4335222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i="1" dirty="0"/>
              <a:t>And vice-versa, </a:t>
            </a:r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,…,A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i</a:t>
            </a:r>
            <a:r>
              <a:rPr lang="en-US" sz="2800" dirty="0">
                <a:sym typeface="Wingdings"/>
              </a:rPr>
              <a:t> for </a:t>
            </a:r>
            <a:r>
              <a:rPr lang="en-US" sz="2800" dirty="0" err="1">
                <a:sym typeface="Wingdings"/>
              </a:rPr>
              <a:t>i</a:t>
            </a:r>
            <a:r>
              <a:rPr lang="en-US" sz="2800" dirty="0">
                <a:sym typeface="Wingdings"/>
              </a:rPr>
              <a:t>=1,…,n</a:t>
            </a:r>
            <a:endParaRPr 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3567954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666155" y="2383987"/>
            <a:ext cx="72076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206426" y="2687890"/>
            <a:ext cx="1642609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702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Reduction/Trivial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6766354"/>
              </p:ext>
            </p:extLst>
          </p:nvPr>
        </p:nvGraphicFramePr>
        <p:xfrm>
          <a:off x="3048000" y="1755205"/>
          <a:ext cx="3048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04309" y="4611078"/>
            <a:ext cx="524933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A</a:t>
            </a:r>
            <a:r>
              <a:rPr lang="en-US" sz="2600" baseline="-25000" dirty="0"/>
              <a:t>1</a:t>
            </a:r>
            <a:r>
              <a:rPr lang="en-US" sz="2600" dirty="0"/>
              <a:t>,…,A</a:t>
            </a:r>
            <a:r>
              <a:rPr lang="en-US" sz="2600" baseline="-25000" dirty="0"/>
              <a:t>m</a:t>
            </a:r>
            <a:r>
              <a:rPr lang="en-US" sz="2600" dirty="0"/>
              <a:t> </a:t>
            </a:r>
            <a:r>
              <a:rPr lang="en-US" sz="2600" dirty="0">
                <a:sym typeface="Wingdings"/>
              </a:rPr>
              <a:t> </a:t>
            </a:r>
            <a:r>
              <a:rPr lang="en-US" sz="2600" dirty="0" err="1">
                <a:sym typeface="Wingdings"/>
              </a:rPr>
              <a:t>A</a:t>
            </a:r>
            <a:r>
              <a:rPr lang="en-US" sz="2600" baseline="-25000" dirty="0" err="1">
                <a:sym typeface="Wingdings"/>
              </a:rPr>
              <a:t>j</a:t>
            </a:r>
            <a:r>
              <a:rPr lang="en-US" sz="2600" dirty="0">
                <a:sym typeface="Wingdings"/>
              </a:rPr>
              <a:t> for any j=1,…,m</a:t>
            </a:r>
            <a:endParaRPr lang="en-US" sz="2600" dirty="0"/>
          </a:p>
        </p:txBody>
      </p:sp>
      <p:sp>
        <p:nvSpPr>
          <p:cNvPr id="7" name="Rounded Rectangle 6"/>
          <p:cNvSpPr/>
          <p:nvPr/>
        </p:nvSpPr>
        <p:spPr>
          <a:xfrm>
            <a:off x="3567954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159625" y="2374277"/>
            <a:ext cx="785309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3605328" y="2687890"/>
            <a:ext cx="545330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127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Transitive Closure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329316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/>
                        <a:t>C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err="1" smtClean="0"/>
                        <a:t>C</a:t>
                      </a:r>
                      <a:r>
                        <a:rPr lang="en-US" b="1" baseline="-25000" dirty="0" err="1" smtClean="0"/>
                        <a:t>k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48000" y="4304975"/>
            <a:ext cx="6096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r>
              <a:rPr lang="en-US" sz="2800" baseline="-25000" dirty="0">
                <a:sym typeface="Wingdings"/>
              </a:rPr>
              <a:t> </a:t>
            </a:r>
            <a:r>
              <a:rPr lang="en-US" sz="2800" dirty="0">
                <a:sym typeface="Wingdings"/>
              </a:rPr>
              <a:t>and</a:t>
            </a:r>
          </a:p>
          <a:p>
            <a:r>
              <a:rPr lang="en-US" sz="2800" dirty="0">
                <a:sym typeface="Wingdings"/>
              </a:rPr>
              <a:t>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r>
              <a:rPr lang="en-US" sz="2800" dirty="0">
                <a:sym typeface="Wingdings"/>
              </a:rPr>
              <a:t>  C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C</a:t>
            </a:r>
            <a:r>
              <a:rPr lang="en-US" sz="2800" baseline="-25000" dirty="0" err="1">
                <a:sym typeface="Wingdings"/>
              </a:rPr>
              <a:t>k</a:t>
            </a:r>
            <a:endParaRPr lang="en-US" sz="2800" baseline="-25000" dirty="0"/>
          </a:p>
        </p:txBody>
      </p:sp>
      <p:sp>
        <p:nvSpPr>
          <p:cNvPr id="9" name="Rounded Rectangle 8"/>
          <p:cNvSpPr/>
          <p:nvPr/>
        </p:nvSpPr>
        <p:spPr>
          <a:xfrm>
            <a:off x="3524922" y="2383987"/>
            <a:ext cx="1553582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5515983" y="2383987"/>
            <a:ext cx="164502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4723504" y="2687890"/>
            <a:ext cx="1156102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562937" y="2383987"/>
            <a:ext cx="164502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6780920" y="2687890"/>
            <a:ext cx="1156102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67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Transitive Closure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329316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/>
                        <a:t>C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err="1" smtClean="0"/>
                        <a:t>C</a:t>
                      </a:r>
                      <a:r>
                        <a:rPr lang="en-US" b="1" baseline="-25000" dirty="0" err="1" smtClean="0"/>
                        <a:t>k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48000" y="4304975"/>
            <a:ext cx="6096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r>
              <a:rPr lang="en-US" sz="2800" baseline="-25000" dirty="0">
                <a:sym typeface="Wingdings"/>
              </a:rPr>
              <a:t> </a:t>
            </a:r>
            <a:r>
              <a:rPr lang="en-US" sz="2800" dirty="0">
                <a:sym typeface="Wingdings"/>
              </a:rPr>
              <a:t>and</a:t>
            </a:r>
          </a:p>
          <a:p>
            <a:r>
              <a:rPr lang="en-US" sz="2800" dirty="0">
                <a:sym typeface="Wingdings"/>
              </a:rPr>
              <a:t>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r>
              <a:rPr lang="en-US" sz="2800" dirty="0">
                <a:sym typeface="Wingdings"/>
              </a:rPr>
              <a:t>  C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C</a:t>
            </a:r>
            <a:r>
              <a:rPr lang="en-US" sz="2800" baseline="-25000" dirty="0" err="1">
                <a:sym typeface="Wingdings"/>
              </a:rPr>
              <a:t>k</a:t>
            </a:r>
            <a:endParaRPr lang="en-US" sz="28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3048001" y="5344214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implies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41786" y="5866747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,…,A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C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C</a:t>
            </a:r>
            <a:r>
              <a:rPr lang="en-US" sz="2800" baseline="-25000" dirty="0" err="1">
                <a:sym typeface="Wingdings"/>
              </a:rPr>
              <a:t>k</a:t>
            </a:r>
            <a:endParaRPr lang="en-US" sz="2800" baseline="-25000" dirty="0"/>
          </a:p>
        </p:txBody>
      </p:sp>
      <p:sp>
        <p:nvSpPr>
          <p:cNvPr id="9" name="Rounded Rectangle 8"/>
          <p:cNvSpPr/>
          <p:nvPr/>
        </p:nvSpPr>
        <p:spPr>
          <a:xfrm>
            <a:off x="3524922" y="2383987"/>
            <a:ext cx="1553582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562937" y="2383987"/>
            <a:ext cx="164502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4723504" y="2687890"/>
            <a:ext cx="3147509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110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7251192" y="2702413"/>
            <a:ext cx="4617720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1. </a:t>
            </a:r>
            <a:r>
              <a:rPr lang="en-US" sz="2800" dirty="0" smtClean="0">
                <a:latin typeface="+mj-lt"/>
              </a:rPr>
              <a:t>{Name} </a:t>
            </a:r>
            <a:r>
              <a:rPr lang="en-US" sz="2800" dirty="0">
                <a:latin typeface="+mj-lt"/>
                <a:sym typeface="Wingdings"/>
              </a:rPr>
              <a:t>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smtClean="0">
                <a:latin typeface="+mj-lt"/>
              </a:rPr>
              <a:t>{Color}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2. </a:t>
            </a:r>
            <a:r>
              <a:rPr lang="en-US" sz="2800" dirty="0" smtClean="0">
                <a:latin typeface="+mj-lt"/>
              </a:rPr>
              <a:t>{Category} </a:t>
            </a:r>
            <a:r>
              <a:rPr lang="en-US" sz="2800" dirty="0">
                <a:latin typeface="+mj-lt"/>
                <a:sym typeface="Wingdings"/>
              </a:rPr>
              <a:t> </a:t>
            </a:r>
            <a:r>
              <a:rPr lang="en-US" sz="2800" dirty="0" smtClean="0">
                <a:latin typeface="+mj-lt"/>
                <a:sym typeface="Wingdings"/>
              </a:rPr>
              <a:t>{Department}</a:t>
            </a:r>
            <a:endParaRPr lang="en-US" sz="2800" dirty="0">
              <a:latin typeface="+mj-lt"/>
              <a:sym typeface="Wingdings"/>
            </a:endParaRPr>
          </a:p>
          <a:p>
            <a:r>
              <a:rPr lang="en-US" sz="2800" dirty="0">
                <a:latin typeface="+mj-lt"/>
                <a:sym typeface="Wingdings"/>
              </a:rPr>
              <a:t>3. </a:t>
            </a:r>
            <a:r>
              <a:rPr lang="en-US" sz="2800" dirty="0" smtClean="0">
                <a:latin typeface="+mj-lt"/>
                <a:sym typeface="Wingdings"/>
              </a:rPr>
              <a:t>{Color</a:t>
            </a:r>
            <a:r>
              <a:rPr lang="en-US" sz="2800" dirty="0">
                <a:latin typeface="+mj-lt"/>
                <a:sym typeface="Wingdings"/>
              </a:rPr>
              <a:t>, </a:t>
            </a:r>
            <a:r>
              <a:rPr lang="en-US" sz="2800" dirty="0" smtClean="0">
                <a:latin typeface="+mj-lt"/>
                <a:sym typeface="Wingdings"/>
              </a:rPr>
              <a:t>Category} </a:t>
            </a:r>
            <a:r>
              <a:rPr lang="en-US" sz="2800" dirty="0">
                <a:latin typeface="+mj-lt"/>
                <a:sym typeface="Wingdings"/>
              </a:rPr>
              <a:t> </a:t>
            </a:r>
            <a:r>
              <a:rPr lang="en-US" sz="2800" dirty="0" smtClean="0">
                <a:latin typeface="+mj-lt"/>
                <a:sym typeface="Wingdings"/>
              </a:rPr>
              <a:t>{Price}</a:t>
            </a:r>
            <a:endParaRPr lang="en-US" sz="2800" dirty="0">
              <a:latin typeface="+mj-lt"/>
              <a:sym typeface="Wingdings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838200" y="2679856"/>
          <a:ext cx="6096000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9200"/>
                <a:gridCol w="1219200"/>
                <a:gridCol w="1475804"/>
                <a:gridCol w="1204872"/>
                <a:gridCol w="97692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Name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Color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Category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Dep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Price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Gizmo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Green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23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Widget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Black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Gizmo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Green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Whatsit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Garden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99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461922" y="5374862"/>
            <a:ext cx="5268155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latin typeface="+mj-lt"/>
                <a:sym typeface="Wingdings"/>
              </a:rPr>
              <a:t>Which / how many other FDs hold?</a:t>
            </a:r>
            <a:endParaRPr lang="en-US" sz="2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1570" y="2209971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/>
              <a:t>Provided </a:t>
            </a:r>
            <a:r>
              <a:rPr lang="en-US" sz="2600" smtClean="0"/>
              <a:t>FDs:</a:t>
            </a:r>
            <a:endParaRPr lang="en-US" sz="2600" dirty="0"/>
          </a:p>
        </p:txBody>
      </p:sp>
      <p:sp>
        <p:nvSpPr>
          <p:cNvPr id="13" name="TextBox 12"/>
          <p:cNvSpPr txBox="1"/>
          <p:nvPr/>
        </p:nvSpPr>
        <p:spPr>
          <a:xfrm>
            <a:off x="188780" y="2209970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smtClean="0"/>
              <a:t>Products</a:t>
            </a:r>
            <a:endParaRPr lang="en-US" sz="2600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79578"/>
            <a:ext cx="1305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smtClean="0">
                <a:latin typeface="+mj-lt"/>
              </a:rPr>
              <a:t>Example:</a:t>
            </a:r>
            <a:endParaRPr lang="en-US" sz="2400" u="sng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5682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8730076" y="2702413"/>
            <a:ext cx="3138835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1. {Name} </a:t>
            </a:r>
            <a:r>
              <a:rPr lang="en-US" sz="2400" dirty="0">
                <a:latin typeface="+mj-lt"/>
                <a:sym typeface="Wingdings"/>
              </a:rPr>
              <a:t>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{Color}</a:t>
            </a:r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2</a:t>
            </a:r>
            <a:r>
              <a:rPr lang="en-US" sz="2400" dirty="0">
                <a:latin typeface="+mj-lt"/>
              </a:rPr>
              <a:t>. </a:t>
            </a:r>
            <a:r>
              <a:rPr lang="en-US" sz="2400" dirty="0" smtClean="0">
                <a:latin typeface="+mj-lt"/>
              </a:rPr>
              <a:t>{Category} </a:t>
            </a:r>
            <a:r>
              <a:rPr lang="en-US" sz="2400" dirty="0">
                <a:latin typeface="+mj-lt"/>
                <a:sym typeface="Wingdings"/>
              </a:rPr>
              <a:t> </a:t>
            </a:r>
            <a:r>
              <a:rPr lang="en-US" sz="2400" dirty="0" smtClean="0">
                <a:latin typeface="+mj-lt"/>
                <a:sym typeface="Wingdings"/>
              </a:rPr>
              <a:t>{Dept.}</a:t>
            </a:r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3</a:t>
            </a:r>
            <a:r>
              <a:rPr lang="en-US" sz="2400" dirty="0">
                <a:latin typeface="+mj-lt"/>
                <a:sym typeface="Wingdings"/>
              </a:rPr>
              <a:t>. </a:t>
            </a:r>
            <a:r>
              <a:rPr lang="en-US" sz="2400" dirty="0" smtClean="0">
                <a:latin typeface="+mj-lt"/>
                <a:sym typeface="Wingdings"/>
              </a:rPr>
              <a:t>{Color</a:t>
            </a:r>
            <a:r>
              <a:rPr lang="en-US" sz="2400" dirty="0">
                <a:latin typeface="+mj-lt"/>
                <a:sym typeface="Wingdings"/>
              </a:rPr>
              <a:t>, </a:t>
            </a:r>
            <a:r>
              <a:rPr lang="en-US" sz="2400" dirty="0" smtClean="0">
                <a:latin typeface="+mj-lt"/>
                <a:sym typeface="Wingdings"/>
              </a:rPr>
              <a:t>Category} </a:t>
            </a:r>
            <a:r>
              <a:rPr lang="en-US" sz="2400" dirty="0">
                <a:latin typeface="+mj-lt"/>
                <a:sym typeface="Wingdings"/>
              </a:rPr>
              <a:t> </a:t>
            </a:r>
            <a:r>
              <a:rPr lang="en-US" sz="2400" dirty="0" smtClean="0">
                <a:latin typeface="+mj-lt"/>
                <a:sym typeface="Wingdings"/>
              </a:rPr>
              <a:t>{Price}</a:t>
            </a:r>
            <a:endParaRPr lang="en-US" sz="2400" dirty="0">
              <a:latin typeface="+mj-lt"/>
              <a:sym typeface="Wingding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61921" y="5851696"/>
            <a:ext cx="5268155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latin typeface="+mj-lt"/>
                <a:sym typeface="Wingdings"/>
              </a:rPr>
              <a:t>Which / how many other FDs hold?</a:t>
            </a:r>
            <a:endParaRPr lang="en-US" sz="2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91636" y="2209969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/>
              <a:t>Provided </a:t>
            </a:r>
            <a:r>
              <a:rPr lang="en-US" sz="2600" smtClean="0"/>
              <a:t>FDs:</a:t>
            </a:r>
            <a:endParaRPr lang="en-US" sz="2600" dirty="0"/>
          </a:p>
        </p:txBody>
      </p:sp>
      <p:sp>
        <p:nvSpPr>
          <p:cNvPr id="13" name="TextBox 12"/>
          <p:cNvSpPr txBox="1"/>
          <p:nvPr/>
        </p:nvSpPr>
        <p:spPr>
          <a:xfrm>
            <a:off x="351928" y="2209970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/>
              <a:t>Inferred FDs:</a:t>
            </a:r>
            <a:endParaRPr lang="en-US" sz="2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79578"/>
            <a:ext cx="1305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smtClean="0">
                <a:latin typeface="+mj-lt"/>
              </a:rPr>
              <a:t>Example:</a:t>
            </a:r>
            <a:endParaRPr lang="en-US" sz="2400" u="sng">
              <a:latin typeface="+mj-lt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016820"/>
              </p:ext>
            </p:extLst>
          </p:nvPr>
        </p:nvGraphicFramePr>
        <p:xfrm>
          <a:off x="351928" y="2702413"/>
          <a:ext cx="8039708" cy="26568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74677"/>
                <a:gridCol w="276503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Inferred</a:t>
                      </a:r>
                      <a:r>
                        <a:rPr lang="en-US" baseline="0" dirty="0" smtClean="0"/>
                        <a:t> FD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Rule used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4.</a:t>
                      </a:r>
                      <a:r>
                        <a:rPr lang="en-US" sz="2400" baseline="0" dirty="0" smtClean="0"/>
                        <a:t> {Name, Category} -&gt; {Name}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 {Name, Category} -&gt; {Color}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6. {Name, Category}</a:t>
                      </a:r>
                      <a:r>
                        <a:rPr lang="en-US" sz="2400" baseline="0" dirty="0" smtClean="0"/>
                        <a:t> -&gt; {Category}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 {Name, Category</a:t>
                      </a:r>
                      <a:r>
                        <a:rPr lang="en-US" sz="2400" baseline="0" dirty="0" smtClean="0"/>
                        <a:t> -&gt; {Color, Category}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8. {Name, Category} -&gt; {Price}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0335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8730076" y="2702413"/>
            <a:ext cx="3138835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1. {Name} </a:t>
            </a:r>
            <a:r>
              <a:rPr lang="en-US" sz="2400" dirty="0">
                <a:latin typeface="+mj-lt"/>
                <a:sym typeface="Wingdings"/>
              </a:rPr>
              <a:t>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{Color}</a:t>
            </a:r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2</a:t>
            </a:r>
            <a:r>
              <a:rPr lang="en-US" sz="2400" dirty="0">
                <a:latin typeface="+mj-lt"/>
              </a:rPr>
              <a:t>. </a:t>
            </a:r>
            <a:r>
              <a:rPr lang="en-US" sz="2400" dirty="0" smtClean="0">
                <a:latin typeface="+mj-lt"/>
              </a:rPr>
              <a:t>{Category} </a:t>
            </a:r>
            <a:r>
              <a:rPr lang="en-US" sz="2400" dirty="0">
                <a:latin typeface="+mj-lt"/>
                <a:sym typeface="Wingdings"/>
              </a:rPr>
              <a:t> </a:t>
            </a:r>
            <a:r>
              <a:rPr lang="en-US" sz="2400" dirty="0" smtClean="0">
                <a:latin typeface="+mj-lt"/>
                <a:sym typeface="Wingdings"/>
              </a:rPr>
              <a:t>{Dept.}</a:t>
            </a:r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3</a:t>
            </a:r>
            <a:r>
              <a:rPr lang="en-US" sz="2400" dirty="0">
                <a:latin typeface="+mj-lt"/>
                <a:sym typeface="Wingdings"/>
              </a:rPr>
              <a:t>. </a:t>
            </a:r>
            <a:r>
              <a:rPr lang="en-US" sz="2400" dirty="0" smtClean="0">
                <a:latin typeface="+mj-lt"/>
                <a:sym typeface="Wingdings"/>
              </a:rPr>
              <a:t>{Color</a:t>
            </a:r>
            <a:r>
              <a:rPr lang="en-US" sz="2400" dirty="0">
                <a:latin typeface="+mj-lt"/>
                <a:sym typeface="Wingdings"/>
              </a:rPr>
              <a:t>, </a:t>
            </a:r>
            <a:r>
              <a:rPr lang="en-US" sz="2400" dirty="0" smtClean="0">
                <a:latin typeface="+mj-lt"/>
                <a:sym typeface="Wingdings"/>
              </a:rPr>
              <a:t>Category} </a:t>
            </a:r>
            <a:r>
              <a:rPr lang="en-US" sz="2400" dirty="0">
                <a:latin typeface="+mj-lt"/>
                <a:sym typeface="Wingdings"/>
              </a:rPr>
              <a:t> </a:t>
            </a:r>
            <a:r>
              <a:rPr lang="en-US" sz="2400" dirty="0" smtClean="0">
                <a:latin typeface="+mj-lt"/>
                <a:sym typeface="Wingdings"/>
              </a:rPr>
              <a:t>{Price}</a:t>
            </a:r>
            <a:endParaRPr lang="en-US" sz="2400" dirty="0">
              <a:latin typeface="+mj-lt"/>
              <a:sym typeface="Wingding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73937" y="5851696"/>
            <a:ext cx="5844125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latin typeface="+mj-lt"/>
                <a:sym typeface="Wingdings"/>
              </a:rPr>
              <a:t>Can we find </a:t>
            </a:r>
            <a:r>
              <a:rPr lang="en-US" sz="2600" smtClean="0">
                <a:latin typeface="+mj-lt"/>
                <a:sym typeface="Wingdings"/>
              </a:rPr>
              <a:t>an algorithmic way to do this?</a:t>
            </a:r>
            <a:endParaRPr lang="en-US" sz="2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91636" y="2209969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/>
              <a:t>Provided </a:t>
            </a:r>
            <a:r>
              <a:rPr lang="en-US" sz="2600" smtClean="0"/>
              <a:t>FDs:</a:t>
            </a:r>
            <a:endParaRPr lang="en-US" sz="2600" dirty="0"/>
          </a:p>
        </p:txBody>
      </p:sp>
      <p:sp>
        <p:nvSpPr>
          <p:cNvPr id="13" name="TextBox 12"/>
          <p:cNvSpPr txBox="1"/>
          <p:nvPr/>
        </p:nvSpPr>
        <p:spPr>
          <a:xfrm>
            <a:off x="351928" y="2209970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/>
              <a:t>Inferred FDs:</a:t>
            </a:r>
            <a:endParaRPr lang="en-US" sz="2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79578"/>
            <a:ext cx="1305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smtClean="0">
                <a:latin typeface="+mj-lt"/>
              </a:rPr>
              <a:t>Example:</a:t>
            </a:r>
            <a:endParaRPr lang="en-US" sz="2400" u="sng">
              <a:latin typeface="+mj-lt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582815"/>
              </p:ext>
            </p:extLst>
          </p:nvPr>
        </p:nvGraphicFramePr>
        <p:xfrm>
          <a:off x="351928" y="2702413"/>
          <a:ext cx="8039708" cy="26568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74677"/>
                <a:gridCol w="276503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Inferred</a:t>
                      </a:r>
                      <a:r>
                        <a:rPr lang="en-US" baseline="0" dirty="0" smtClean="0"/>
                        <a:t> FD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Rule used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4.</a:t>
                      </a:r>
                      <a:r>
                        <a:rPr lang="en-US" sz="2400" baseline="0" dirty="0" smtClean="0"/>
                        <a:t> {Name, Category} -&gt; {Name}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Trivial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 {Name, Category} -&gt; {Color}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Transitive</a:t>
                      </a:r>
                      <a:r>
                        <a:rPr lang="en-US" sz="2400" baseline="0" dirty="0" smtClean="0"/>
                        <a:t> (4 -&gt; 1)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6. {Name, Category}</a:t>
                      </a:r>
                      <a:r>
                        <a:rPr lang="en-US" sz="2400" baseline="0" dirty="0" smtClean="0"/>
                        <a:t> -&gt; {Category}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Trivial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 {Name, Category</a:t>
                      </a:r>
                      <a:r>
                        <a:rPr lang="en-US" sz="2400" baseline="0" dirty="0" smtClean="0"/>
                        <a:t> -&gt; {Color, Category}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Split/combine</a:t>
                      </a:r>
                      <a:r>
                        <a:rPr lang="en-US" sz="2400" baseline="0" dirty="0" smtClean="0"/>
                        <a:t> (5 + 6)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8. {Name, Category} -&gt; {Price}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Transitive (7 -&gt;</a:t>
                      </a:r>
                      <a:r>
                        <a:rPr lang="en-US" sz="2400" baseline="0" dirty="0" smtClean="0"/>
                        <a:t> 3)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9480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18433"/>
            <a:ext cx="8229600" cy="1143000"/>
          </a:xfrm>
        </p:spPr>
        <p:txBody>
          <a:bodyPr/>
          <a:lstStyle/>
          <a:p>
            <a:r>
              <a:rPr lang="en-US" dirty="0" smtClean="0"/>
              <a:t>Closures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938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82A76-1978-E744-848C-DEB1AB600577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3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of a set of Attributes</a:t>
            </a:r>
          </a:p>
        </p:txBody>
      </p:sp>
      <p:sp>
        <p:nvSpPr>
          <p:cNvPr id="343043" name="Text Box 3"/>
          <p:cNvSpPr txBox="1">
            <a:spLocks noChangeArrowheads="1"/>
          </p:cNvSpPr>
          <p:nvPr/>
        </p:nvSpPr>
        <p:spPr bwMode="auto">
          <a:xfrm>
            <a:off x="838200" y="1761732"/>
            <a:ext cx="1067861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b="1" dirty="0">
                <a:solidFill>
                  <a:prstClr val="black"/>
                </a:solidFill>
                <a:latin typeface="+mj-lt"/>
              </a:rPr>
              <a:t>Given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 set of attributes 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and a set of FDs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F: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Then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the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closure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,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{A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2800" b="1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is the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set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of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attributes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B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{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} </a:t>
            </a:r>
            <a:r>
              <a:rPr lang="en-US" sz="2800" b="1" dirty="0">
                <a:solidFill>
                  <a:prstClr val="black"/>
                </a:solidFill>
                <a:latin typeface="+mj-lt"/>
                <a:sym typeface="Wingdings" charset="2"/>
              </a:rPr>
              <a:t> B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343044" name="Text Box 4"/>
          <p:cNvSpPr txBox="1">
            <a:spLocks noChangeArrowheads="1"/>
          </p:cNvSpPr>
          <p:nvPr/>
        </p:nvSpPr>
        <p:spPr bwMode="auto">
          <a:xfrm>
            <a:off x="3366397" y="3307747"/>
            <a:ext cx="532068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{department}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auto">
          <a:xfrm>
            <a:off x="838200" y="3215414"/>
            <a:ext cx="242880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prstClr val="black"/>
                </a:solidFill>
                <a:latin typeface="+mj-lt"/>
              </a:rPr>
              <a:t>Example: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    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F =</a:t>
            </a:r>
          </a:p>
        </p:txBody>
      </p:sp>
      <p:sp>
        <p:nvSpPr>
          <p:cNvPr id="343046" name="Text Box 6"/>
          <p:cNvSpPr txBox="1">
            <a:spLocks noChangeArrowheads="1"/>
          </p:cNvSpPr>
          <p:nvPr/>
        </p:nvSpPr>
        <p:spPr bwMode="auto">
          <a:xfrm>
            <a:off x="838200" y="4812453"/>
            <a:ext cx="173708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b="1" i="1" dirty="0" smtClean="0">
                <a:solidFill>
                  <a:prstClr val="black"/>
                </a:solidFill>
                <a:latin typeface="+mj-lt"/>
              </a:rPr>
              <a:t>Example Closures:</a:t>
            </a:r>
            <a:endParaRPr lang="en-US" sz="2400" b="1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3366397" y="4812453"/>
            <a:ext cx="6935071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256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4" grpId="0" animBg="1"/>
      <p:bldP spid="343045" grpId="0"/>
      <p:bldP spid="343046" grpId="0"/>
      <p:bldP spid="1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1950474" y="2291845"/>
                <a:ext cx="8291052" cy="4524315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>
                  <a:lnSpc>
                    <a:spcPct val="150000"/>
                  </a:lnSpc>
                </a:pP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32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32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and set of FDs F.</a:t>
                </a:r>
                <a:endParaRPr lang="en-US" sz="32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	</a:t>
                </a: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if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32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32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32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entailed by F </a:t>
                </a: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and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32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32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32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32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</a:t>
                </a: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		</a:t>
                </a: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then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32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32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50474" y="2291845"/>
                <a:ext cx="8291052" cy="452431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784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6613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Overview of design theory &amp; normal forms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Data anomalies &amp; constraints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Functional dependencies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Finding FDs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6362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838200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584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838199" y="4159126"/>
            <a:ext cx="3301182" cy="62926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5535561" y="1248697"/>
            <a:ext cx="6390968" cy="124869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6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4878065"/>
            <a:ext cx="3782962" cy="62926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2" name="Rectangle 21"/>
          <p:cNvSpPr/>
          <p:nvPr/>
        </p:nvSpPr>
        <p:spPr>
          <a:xfrm>
            <a:off x="5535561" y="1248697"/>
            <a:ext cx="6390968" cy="252356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3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667147" y="5156021"/>
            <a:ext cx="6052906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5633906"/>
            <a:ext cx="3782962" cy="90290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5535561" y="1248697"/>
            <a:ext cx="6390968" cy="372642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3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392" y="707922"/>
            <a:ext cx="10515600" cy="103269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54</a:t>
            </a:fld>
            <a:endParaRPr 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1526973" y="4687162"/>
            <a:ext cx="6810134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</a:t>
            </a:r>
            <a:r>
              <a:rPr lang="en-US" sz="3200">
                <a:solidFill>
                  <a:prstClr val="black"/>
                </a:solidFill>
                <a:latin typeface="+mj-lt"/>
              </a:rPr>
              <a:t>A,B</a:t>
            </a:r>
            <a:r>
              <a:rPr lang="en-US" sz="3200" smtClean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3200" baseline="3000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= {A, B,                             }</a:t>
            </a:r>
          </a:p>
          <a:p>
            <a:pPr eaLnBrk="0" hangingPunct="0"/>
            <a:endParaRPr lang="en-US" sz="3200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 F}</a:t>
            </a:r>
            <a:r>
              <a:rPr lang="en-US" sz="32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{A, F,                             }</a:t>
            </a: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526973" y="2185780"/>
            <a:ext cx="3214341" cy="5232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R(A,B,C,D,E,F)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5391050" y="2185780"/>
            <a:ext cx="2699778" cy="18158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{E}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{A,F} </a:t>
            </a:r>
            <a:r>
              <a:rPr lang="en-US" sz="28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18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392" y="707922"/>
            <a:ext cx="10515600" cy="103269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55</a:t>
            </a:fld>
            <a:endParaRPr 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1526973" y="4687162"/>
            <a:ext cx="7286225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{A,B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32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= {A, B,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C, D                         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}</a:t>
            </a:r>
          </a:p>
          <a:p>
            <a:pPr eaLnBrk="0" hangingPunct="0"/>
            <a:endParaRPr lang="en-US" sz="3200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 F}</a:t>
            </a:r>
            <a:r>
              <a:rPr lang="en-US" sz="32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{A, F,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B                           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}</a:t>
            </a: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526973" y="2185780"/>
            <a:ext cx="3214341" cy="5232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R(A,B,C,D,E,F)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5391050" y="2185780"/>
            <a:ext cx="2699778" cy="18158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{E}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{A,F} </a:t>
            </a:r>
            <a:r>
              <a:rPr lang="en-US" sz="28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731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392" y="707922"/>
            <a:ext cx="10515600" cy="103269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56</a:t>
            </a:fld>
            <a:endParaRPr 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1526973" y="4687162"/>
            <a:ext cx="5696944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{A,B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32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= {A, B,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C, D, E}</a:t>
            </a:r>
            <a:endParaRPr lang="en-US" sz="3200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endParaRPr lang="en-US" sz="3200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 F}</a:t>
            </a:r>
            <a:r>
              <a:rPr lang="en-US" sz="32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{A,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B, C, D, E, F}</a:t>
            </a:r>
            <a:endParaRPr lang="en-US" sz="32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526973" y="2185780"/>
            <a:ext cx="3214341" cy="5232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R(A,B,C,D,E,F)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5391050" y="2185780"/>
            <a:ext cx="2699778" cy="18158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{E}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{A,F} </a:t>
            </a:r>
            <a:r>
              <a:rPr lang="en-US" sz="28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007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</a:t>
            </a:r>
            <a:r>
              <a:rPr lang="en-US" dirty="0"/>
              <a:t>Closures, </a:t>
            </a:r>
            <a:r>
              <a:rPr lang="en-US" dirty="0" err="1" smtClean="0"/>
              <a:t>Superkeys</a:t>
            </a:r>
            <a:r>
              <a:rPr lang="en-US" dirty="0" smtClean="0"/>
              <a:t> </a:t>
            </a:r>
            <a:r>
              <a:rPr lang="en-US" dirty="0"/>
              <a:t>&amp; </a:t>
            </a:r>
            <a:r>
              <a:rPr lang="en-US" dirty="0" smtClean="0"/>
              <a:t>Keys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0408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365844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Closures Pt. II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err="1" smtClean="0">
                <a:latin typeface="+mj-lt"/>
              </a:rPr>
              <a:t>Superkeys</a:t>
            </a:r>
            <a:r>
              <a:rPr lang="en-US" dirty="0" smtClean="0">
                <a:latin typeface="+mj-lt"/>
              </a:rPr>
              <a:t> &amp; Keys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 The key or a key?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58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0444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45DFB-DB85-184A-8FB9-05D4C2550EA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6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</a:t>
            </a:r>
            <a:r>
              <a:rPr lang="en-US" dirty="0" smtClean="0"/>
              <a:t> the Closure?</a:t>
            </a:r>
            <a:endParaRPr lang="en-US" dirty="0"/>
          </a:p>
        </p:txBody>
      </p:sp>
      <p:sp>
        <p:nvSpPr>
          <p:cNvPr id="346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closure we can find all FD’s easily</a:t>
            </a:r>
          </a:p>
          <a:p>
            <a:endParaRPr lang="en-US" dirty="0"/>
          </a:p>
          <a:p>
            <a:r>
              <a:rPr lang="en-US" dirty="0"/>
              <a:t>To check if X </a:t>
            </a:r>
            <a:r>
              <a:rPr lang="en-US" dirty="0">
                <a:latin typeface="Symbol" charset="2"/>
              </a:rPr>
              <a:t>®</a:t>
            </a:r>
            <a:r>
              <a:rPr lang="en-US" dirty="0"/>
              <a:t> </a:t>
            </a:r>
            <a:r>
              <a:rPr lang="en-US" dirty="0" smtClean="0"/>
              <a:t>A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Compute </a:t>
            </a:r>
            <a:r>
              <a:rPr lang="en-US" dirty="0"/>
              <a:t>X</a:t>
            </a:r>
            <a:r>
              <a:rPr lang="en-US" baseline="30000" dirty="0"/>
              <a:t>+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Check </a:t>
            </a:r>
            <a:r>
              <a:rPr lang="en-US" dirty="0"/>
              <a:t>if A </a:t>
            </a:r>
            <a:r>
              <a:rPr lang="en-US" dirty="0">
                <a:latin typeface="Symbol" charset="2"/>
              </a:rPr>
              <a:t>Î</a:t>
            </a:r>
            <a:r>
              <a:rPr lang="en-US" dirty="0"/>
              <a:t> X</a:t>
            </a:r>
            <a:r>
              <a:rPr lang="en-US" baseline="30000" dirty="0" smtClean="0"/>
              <a:t>+</a:t>
            </a:r>
          </a:p>
          <a:p>
            <a:pPr lvl="1"/>
            <a:endParaRPr lang="en-US" baseline="30000" dirty="0"/>
          </a:p>
          <a:p>
            <a:pPr lvl="1"/>
            <a:endParaRPr lang="en-US" baseline="30000" dirty="0" smtClean="0"/>
          </a:p>
          <a:p>
            <a:pPr lvl="1"/>
            <a:endParaRPr lang="en-US" baseline="30000" dirty="0"/>
          </a:p>
        </p:txBody>
      </p:sp>
      <p:sp>
        <p:nvSpPr>
          <p:cNvPr id="2" name="TextBox 1"/>
          <p:cNvSpPr txBox="1"/>
          <p:nvPr/>
        </p:nvSpPr>
        <p:spPr>
          <a:xfrm>
            <a:off x="6843253" y="2654709"/>
            <a:ext cx="4365522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here that </a:t>
            </a:r>
            <a:r>
              <a:rPr lang="en-US" sz="2400" b="1" dirty="0" smtClean="0">
                <a:latin typeface="+mj-lt"/>
              </a:rPr>
              <a:t>X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i="1" dirty="0" smtClean="0">
                <a:latin typeface="+mj-lt"/>
              </a:rPr>
              <a:t>set</a:t>
            </a:r>
            <a:r>
              <a:rPr lang="en-US" sz="2400" dirty="0" smtClean="0">
                <a:latin typeface="+mj-lt"/>
              </a:rPr>
              <a:t> of attributes, but </a:t>
            </a:r>
            <a:r>
              <a:rPr lang="en-US" sz="2400" b="1" dirty="0" smtClean="0">
                <a:latin typeface="+mj-lt"/>
              </a:rPr>
              <a:t>A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i="1" dirty="0" smtClean="0">
                <a:latin typeface="+mj-lt"/>
              </a:rPr>
              <a:t>single</a:t>
            </a:r>
            <a:r>
              <a:rPr lang="en-US" sz="2400" dirty="0" smtClean="0">
                <a:latin typeface="+mj-lt"/>
              </a:rPr>
              <a:t> attribute.  Why does considering FDs of this form suffice?</a:t>
            </a:r>
            <a:endParaRPr lang="en-US" sz="2400" dirty="0">
              <a:latin typeface="+mj-lt"/>
            </a:endParaRPr>
          </a:p>
        </p:txBody>
      </p:sp>
      <p:sp>
        <p:nvSpPr>
          <p:cNvPr id="3" name="Oval 2"/>
          <p:cNvSpPr/>
          <p:nvPr/>
        </p:nvSpPr>
        <p:spPr>
          <a:xfrm>
            <a:off x="3057832" y="4493342"/>
            <a:ext cx="363794" cy="363794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421627" y="3439539"/>
            <a:ext cx="3323302" cy="10538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843253" y="4493342"/>
            <a:ext cx="4365522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 the </a:t>
            </a:r>
            <a:r>
              <a:rPr lang="en-US" sz="2400" b="1" u="sng" dirty="0" smtClean="0">
                <a:latin typeface="+mj-lt"/>
              </a:rPr>
              <a:t>Split/combine</a:t>
            </a:r>
            <a:r>
              <a:rPr lang="en-US" sz="2400" dirty="0" smtClean="0">
                <a:latin typeface="+mj-lt"/>
              </a:rPr>
              <a:t> rule:</a:t>
            </a:r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X </a:t>
            </a:r>
            <a:r>
              <a:rPr lang="en-US" sz="2400" dirty="0" smtClean="0">
                <a:latin typeface="+mj-lt"/>
                <a:sym typeface="Wingdings"/>
              </a:rPr>
              <a:t> A</a:t>
            </a:r>
            <a:r>
              <a:rPr lang="en-US" sz="2400" baseline="-25000" dirty="0" smtClean="0">
                <a:latin typeface="+mj-lt"/>
                <a:sym typeface="Wingdings"/>
              </a:rPr>
              <a:t>1</a:t>
            </a:r>
            <a:r>
              <a:rPr lang="en-US" sz="2400" dirty="0" smtClean="0">
                <a:latin typeface="+mj-lt"/>
                <a:sym typeface="Wingdings"/>
              </a:rPr>
              <a:t>, …, X  A</a:t>
            </a:r>
            <a:r>
              <a:rPr lang="en-US" sz="2400" baseline="-25000" dirty="0" smtClean="0">
                <a:latin typeface="+mj-lt"/>
                <a:sym typeface="Wingdings"/>
              </a:rPr>
              <a:t>n</a:t>
            </a:r>
            <a:endParaRPr lang="en-US" sz="2400" baseline="-25000" dirty="0">
              <a:latin typeface="+mj-lt"/>
              <a:sym typeface="Wingdings"/>
            </a:endParaRPr>
          </a:p>
          <a:p>
            <a:r>
              <a:rPr lang="en-US" sz="2400" i="1" dirty="0" smtClean="0">
                <a:latin typeface="+mj-lt"/>
                <a:sym typeface="Wingdings"/>
              </a:rPr>
              <a:t>implies</a:t>
            </a:r>
          </a:p>
          <a:p>
            <a:r>
              <a:rPr lang="en-US" sz="2400" dirty="0" smtClean="0">
                <a:latin typeface="+mj-lt"/>
              </a:rPr>
              <a:t>X </a:t>
            </a:r>
            <a:r>
              <a:rPr lang="en-US" sz="2400" dirty="0" smtClean="0">
                <a:latin typeface="+mj-lt"/>
                <a:sym typeface="Wingdings"/>
              </a:rPr>
              <a:t> {A</a:t>
            </a:r>
            <a:r>
              <a:rPr lang="en-US" sz="2400" baseline="-25000" dirty="0" smtClean="0">
                <a:latin typeface="+mj-lt"/>
                <a:sym typeface="Wingdings"/>
              </a:rPr>
              <a:t>1</a:t>
            </a:r>
            <a:r>
              <a:rPr lang="en-US" sz="2400" dirty="0" smtClean="0">
                <a:latin typeface="+mj-lt"/>
                <a:sym typeface="Wingdings"/>
              </a:rPr>
              <a:t>, …, A</a:t>
            </a:r>
            <a:r>
              <a:rPr lang="en-US" sz="2400" baseline="-25000" dirty="0" smtClean="0">
                <a:latin typeface="+mj-lt"/>
                <a:sym typeface="Wingdings"/>
              </a:rPr>
              <a:t>n</a:t>
            </a:r>
            <a:r>
              <a:rPr lang="en-US" sz="2400" dirty="0" smtClean="0">
                <a:latin typeface="+mj-lt"/>
                <a:sym typeface="Wingdings"/>
              </a:rPr>
              <a:t>}</a:t>
            </a:r>
            <a:endParaRPr lang="en-US" sz="24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956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115" grpId="0" build="p"/>
      <p:bldP spid="2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theory is about how to represent your data to avoid </a:t>
            </a:r>
            <a:r>
              <a:rPr lang="en-US" b="1" i="1" dirty="0" smtClean="0"/>
              <a:t>anomalies</a:t>
            </a:r>
            <a:r>
              <a:rPr lang="en-US" dirty="0" smtClean="0"/>
              <a:t>. </a:t>
            </a:r>
          </a:p>
          <a:p>
            <a:endParaRPr lang="en-US" dirty="0"/>
          </a:p>
          <a:p>
            <a:r>
              <a:rPr lang="en-US" dirty="0" smtClean="0"/>
              <a:t>It is a mostly mechanical process</a:t>
            </a:r>
          </a:p>
          <a:p>
            <a:pPr lvl="1"/>
            <a:r>
              <a:rPr lang="en-US" dirty="0" smtClean="0"/>
              <a:t>Tools can carry out routine portions</a:t>
            </a:r>
          </a:p>
          <a:p>
            <a:pPr lvl="1"/>
            <a:endParaRPr lang="en-US" dirty="0" smtClean="0"/>
          </a:p>
          <a:p>
            <a:r>
              <a:rPr lang="en-US" i="1" dirty="0" smtClean="0"/>
              <a:t>We have a notebook implementing all algorithms!</a:t>
            </a:r>
          </a:p>
          <a:p>
            <a:pPr lvl="2"/>
            <a:r>
              <a:rPr lang="en-US" i="1" dirty="0" smtClean="0"/>
              <a:t>We’ll play with it in the activities!</a:t>
            </a:r>
            <a:endParaRPr lang="en-US" i="1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6686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Overview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843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8BF55-C934-964E-B123-12970A1453E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71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46968"/>
            <a:ext cx="10515600" cy="1325563"/>
          </a:xfrm>
        </p:spPr>
        <p:txBody>
          <a:bodyPr/>
          <a:lstStyle/>
          <a:p>
            <a:r>
              <a:rPr lang="en-US"/>
              <a:t>Using Closure to Infer ALL FDs</a:t>
            </a:r>
          </a:p>
        </p:txBody>
      </p:sp>
      <p:sp>
        <p:nvSpPr>
          <p:cNvPr id="347139" name="Rectangle 3"/>
          <p:cNvSpPr>
            <a:spLocks noChangeArrowheads="1"/>
          </p:cNvSpPr>
          <p:nvPr/>
        </p:nvSpPr>
        <p:spPr bwMode="auto">
          <a:xfrm>
            <a:off x="9719763" y="1135453"/>
            <a:ext cx="197361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B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 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D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0" name="Text Box 4"/>
          <p:cNvSpPr txBox="1">
            <a:spLocks noChangeArrowheads="1"/>
          </p:cNvSpPr>
          <p:nvPr/>
        </p:nvSpPr>
        <p:spPr bwMode="auto">
          <a:xfrm>
            <a:off x="8165168" y="1053657"/>
            <a:ext cx="133446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prstClr val="black"/>
                </a:solidFill>
                <a:latin typeface="Calibri"/>
              </a:rPr>
              <a:t>Example</a:t>
            </a:r>
            <a:r>
              <a:rPr lang="en-US" sz="2400" u="sng" dirty="0" smtClean="0">
                <a:solidFill>
                  <a:prstClr val="black"/>
                </a:solidFill>
                <a:latin typeface="Calibri"/>
              </a:rPr>
              <a:t>:</a:t>
            </a:r>
          </a:p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Given F =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47141" name="Text Box 5"/>
          <p:cNvSpPr txBox="1">
            <a:spLocks noChangeArrowheads="1"/>
          </p:cNvSpPr>
          <p:nvPr/>
        </p:nvSpPr>
        <p:spPr bwMode="auto">
          <a:xfrm>
            <a:off x="849257" y="1549446"/>
            <a:ext cx="724198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1: Compute 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, for every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set of attributes X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:</a:t>
            </a:r>
          </a:p>
        </p:txBody>
      </p:sp>
      <p:sp>
        <p:nvSpPr>
          <p:cNvPr id="347142" name="Text Box 6"/>
          <p:cNvSpPr txBox="1">
            <a:spLocks noChangeArrowheads="1"/>
          </p:cNvSpPr>
          <p:nvPr/>
        </p:nvSpPr>
        <p:spPr bwMode="auto">
          <a:xfrm>
            <a:off x="838200" y="2363429"/>
            <a:ext cx="8304698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{B}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{B,D}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{A,C}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{A,C}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 {B,C,D}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{B,C,D}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499636" y="4543254"/>
            <a:ext cx="213360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 need to compute </a:t>
            </a:r>
            <a:r>
              <a:rPr lang="en-US" sz="2400" dirty="0" smtClean="0">
                <a:latin typeface="+mj-lt"/>
              </a:rPr>
              <a:t>all of these- </a:t>
            </a:r>
            <a:r>
              <a:rPr lang="en-US" sz="2400" dirty="0" smtClean="0">
                <a:latin typeface="+mj-lt"/>
              </a:rPr>
              <a:t>why?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814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139" grpId="0" animBg="1"/>
      <p:bldP spid="347140" grpId="0"/>
      <p:bldP spid="2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8BF55-C934-964E-B123-12970A1453E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71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46968"/>
            <a:ext cx="10515600" cy="1325563"/>
          </a:xfrm>
        </p:spPr>
        <p:txBody>
          <a:bodyPr/>
          <a:lstStyle/>
          <a:p>
            <a:r>
              <a:rPr lang="en-US"/>
              <a:t>Using Closure to Infer ALL FDs</a:t>
            </a:r>
          </a:p>
        </p:txBody>
      </p:sp>
      <p:sp>
        <p:nvSpPr>
          <p:cNvPr id="347139" name="Rectangle 3"/>
          <p:cNvSpPr>
            <a:spLocks noChangeArrowheads="1"/>
          </p:cNvSpPr>
          <p:nvPr/>
        </p:nvSpPr>
        <p:spPr bwMode="auto">
          <a:xfrm>
            <a:off x="9719763" y="1135453"/>
            <a:ext cx="197361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B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 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D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0" name="Text Box 4"/>
          <p:cNvSpPr txBox="1">
            <a:spLocks noChangeArrowheads="1"/>
          </p:cNvSpPr>
          <p:nvPr/>
        </p:nvSpPr>
        <p:spPr bwMode="auto">
          <a:xfrm>
            <a:off x="8165168" y="1053657"/>
            <a:ext cx="133446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prstClr val="black"/>
                </a:solidFill>
                <a:latin typeface="Calibri"/>
              </a:rPr>
              <a:t>Example</a:t>
            </a:r>
            <a:r>
              <a:rPr lang="en-US" sz="2400" u="sng" dirty="0" smtClean="0">
                <a:solidFill>
                  <a:prstClr val="black"/>
                </a:solidFill>
                <a:latin typeface="Calibri"/>
              </a:rPr>
              <a:t>:</a:t>
            </a:r>
          </a:p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Given F =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47141" name="Text Box 5"/>
          <p:cNvSpPr txBox="1">
            <a:spLocks noChangeArrowheads="1"/>
          </p:cNvSpPr>
          <p:nvPr/>
        </p:nvSpPr>
        <p:spPr bwMode="auto">
          <a:xfrm>
            <a:off x="849257" y="1549446"/>
            <a:ext cx="724198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1: Compute 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, for every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set of attributes X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:</a:t>
            </a:r>
          </a:p>
        </p:txBody>
      </p:sp>
      <p:sp>
        <p:nvSpPr>
          <p:cNvPr id="347142" name="Text Box 6"/>
          <p:cNvSpPr txBox="1">
            <a:spLocks noChangeArrowheads="1"/>
          </p:cNvSpPr>
          <p:nvPr/>
        </p:nvSpPr>
        <p:spPr bwMode="auto">
          <a:xfrm>
            <a:off x="849257" y="2248720"/>
            <a:ext cx="8304698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{A,B,C,D}, {B,C,D}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B,C,D},    {A,B,C,D}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3" name="Text Box 7"/>
          <p:cNvSpPr txBox="1">
            <a:spLocks noChangeArrowheads="1"/>
          </p:cNvSpPr>
          <p:nvPr/>
        </p:nvSpPr>
        <p:spPr bwMode="auto">
          <a:xfrm>
            <a:off x="838200" y="4585478"/>
            <a:ext cx="863621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2: Enumerate all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FDs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 Y, </a:t>
            </a:r>
            <a:r>
              <a:rPr lang="en-US" sz="2800" dirty="0" err="1">
                <a:solidFill>
                  <a:prstClr val="black"/>
                </a:solidFill>
                <a:latin typeface="Calibri"/>
                <a:sym typeface="Wingdings" charset="2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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 and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 smtClean="0">
                <a:solidFill>
                  <a:prstClr val="black"/>
                </a:solidFill>
                <a:latin typeface="Calibri"/>
                <a:sym typeface="Symbol" charset="2"/>
              </a:rPr>
              <a:t>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= :</a:t>
            </a:r>
          </a:p>
        </p:txBody>
      </p:sp>
      <p:sp>
        <p:nvSpPr>
          <p:cNvPr id="347144" name="Text Box 8"/>
          <p:cNvSpPr txBox="1">
            <a:spLocks noChangeArrowheads="1"/>
          </p:cNvSpPr>
          <p:nvPr/>
        </p:nvSpPr>
        <p:spPr bwMode="auto">
          <a:xfrm>
            <a:off x="838200" y="5305057"/>
            <a:ext cx="830469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{C,D}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{B,C}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{A,B,C}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{A,C,D}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8425" y="2182464"/>
            <a:ext cx="8475529" cy="212337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75329" y="1495336"/>
            <a:ext cx="7169712" cy="63144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965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8BF55-C934-964E-B123-12970A1453E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71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46968"/>
            <a:ext cx="10515600" cy="1325563"/>
          </a:xfrm>
        </p:spPr>
        <p:txBody>
          <a:bodyPr/>
          <a:lstStyle/>
          <a:p>
            <a:r>
              <a:rPr lang="en-US"/>
              <a:t>Using Closure to Infer ALL FDs</a:t>
            </a:r>
          </a:p>
        </p:txBody>
      </p:sp>
      <p:sp>
        <p:nvSpPr>
          <p:cNvPr id="347139" name="Rectangle 3"/>
          <p:cNvSpPr>
            <a:spLocks noChangeArrowheads="1"/>
          </p:cNvSpPr>
          <p:nvPr/>
        </p:nvSpPr>
        <p:spPr bwMode="auto">
          <a:xfrm>
            <a:off x="9719763" y="1135453"/>
            <a:ext cx="197361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B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 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D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0" name="Text Box 4"/>
          <p:cNvSpPr txBox="1">
            <a:spLocks noChangeArrowheads="1"/>
          </p:cNvSpPr>
          <p:nvPr/>
        </p:nvSpPr>
        <p:spPr bwMode="auto">
          <a:xfrm>
            <a:off x="8165168" y="1053657"/>
            <a:ext cx="133446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prstClr val="black"/>
                </a:solidFill>
                <a:latin typeface="Calibri"/>
              </a:rPr>
              <a:t>Example</a:t>
            </a:r>
            <a:r>
              <a:rPr lang="en-US" sz="2400" u="sng" dirty="0" smtClean="0">
                <a:solidFill>
                  <a:prstClr val="black"/>
                </a:solidFill>
                <a:latin typeface="Calibri"/>
              </a:rPr>
              <a:t>:</a:t>
            </a:r>
          </a:p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Given F =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47142" name="Text Box 6"/>
          <p:cNvSpPr txBox="1">
            <a:spLocks noChangeArrowheads="1"/>
          </p:cNvSpPr>
          <p:nvPr/>
        </p:nvSpPr>
        <p:spPr bwMode="auto">
          <a:xfrm>
            <a:off x="849257" y="2248720"/>
            <a:ext cx="8304698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{A,B,C,D}, {B,C,D}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B,C,D},    {A,B,C,D}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3" name="Text Box 7"/>
          <p:cNvSpPr txBox="1">
            <a:spLocks noChangeArrowheads="1"/>
          </p:cNvSpPr>
          <p:nvPr/>
        </p:nvSpPr>
        <p:spPr bwMode="auto">
          <a:xfrm>
            <a:off x="838200" y="4585478"/>
            <a:ext cx="863621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2: Enumerate all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FDs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 Y, </a:t>
            </a:r>
            <a:r>
              <a:rPr lang="en-US" sz="2800" dirty="0" err="1">
                <a:solidFill>
                  <a:prstClr val="black"/>
                </a:solidFill>
                <a:latin typeface="Calibri"/>
                <a:sym typeface="Wingdings" charset="2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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 and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 smtClean="0">
                <a:solidFill>
                  <a:prstClr val="black"/>
                </a:solidFill>
                <a:latin typeface="Calibri"/>
                <a:sym typeface="Symbol" charset="2"/>
              </a:rPr>
              <a:t>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= :</a:t>
            </a:r>
          </a:p>
        </p:txBody>
      </p:sp>
      <p:sp>
        <p:nvSpPr>
          <p:cNvPr id="347144" name="Text Box 8"/>
          <p:cNvSpPr txBox="1">
            <a:spLocks noChangeArrowheads="1"/>
          </p:cNvSpPr>
          <p:nvPr/>
        </p:nvSpPr>
        <p:spPr bwMode="auto">
          <a:xfrm>
            <a:off x="838200" y="5305057"/>
            <a:ext cx="830469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{C,D}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{B,C}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{A,B,C}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{A,C,D}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8425" y="2182464"/>
            <a:ext cx="8475529" cy="212337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6105832" y="4585478"/>
            <a:ext cx="1042220" cy="52322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719763" y="4585478"/>
            <a:ext cx="198611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i="1" smtClean="0">
                <a:latin typeface="+mj-lt"/>
              </a:rPr>
              <a:t>“Y is in the closure of X”</a:t>
            </a:r>
            <a:endParaRPr lang="en-US" sz="2800" i="1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849257" y="1549446"/>
            <a:ext cx="724198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1: Compute 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, for every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set of attributes X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: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75329" y="1495336"/>
            <a:ext cx="7169712" cy="63144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1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8BF55-C934-964E-B123-12970A1453E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71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46968"/>
            <a:ext cx="10515600" cy="1325563"/>
          </a:xfrm>
        </p:spPr>
        <p:txBody>
          <a:bodyPr/>
          <a:lstStyle/>
          <a:p>
            <a:r>
              <a:rPr lang="en-US"/>
              <a:t>Using Closure to Infer ALL FDs</a:t>
            </a:r>
          </a:p>
        </p:txBody>
      </p:sp>
      <p:sp>
        <p:nvSpPr>
          <p:cNvPr id="347139" name="Rectangle 3"/>
          <p:cNvSpPr>
            <a:spLocks noChangeArrowheads="1"/>
          </p:cNvSpPr>
          <p:nvPr/>
        </p:nvSpPr>
        <p:spPr bwMode="auto">
          <a:xfrm>
            <a:off x="9719763" y="1135453"/>
            <a:ext cx="197361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B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 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D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0" name="Text Box 4"/>
          <p:cNvSpPr txBox="1">
            <a:spLocks noChangeArrowheads="1"/>
          </p:cNvSpPr>
          <p:nvPr/>
        </p:nvSpPr>
        <p:spPr bwMode="auto">
          <a:xfrm>
            <a:off x="8165168" y="1053657"/>
            <a:ext cx="133446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prstClr val="black"/>
                </a:solidFill>
                <a:latin typeface="Calibri"/>
              </a:rPr>
              <a:t>Example</a:t>
            </a:r>
            <a:r>
              <a:rPr lang="en-US" sz="2400" u="sng" dirty="0" smtClean="0">
                <a:solidFill>
                  <a:prstClr val="black"/>
                </a:solidFill>
                <a:latin typeface="Calibri"/>
              </a:rPr>
              <a:t>:</a:t>
            </a:r>
          </a:p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Given F =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47142" name="Text Box 6"/>
          <p:cNvSpPr txBox="1">
            <a:spLocks noChangeArrowheads="1"/>
          </p:cNvSpPr>
          <p:nvPr/>
        </p:nvSpPr>
        <p:spPr bwMode="auto">
          <a:xfrm>
            <a:off x="849257" y="2248720"/>
            <a:ext cx="8304698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{A,B,C,D}, {B,C,D}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B,C,D},    {A,B,C,D}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3" name="Text Box 7"/>
          <p:cNvSpPr txBox="1">
            <a:spLocks noChangeArrowheads="1"/>
          </p:cNvSpPr>
          <p:nvPr/>
        </p:nvSpPr>
        <p:spPr bwMode="auto">
          <a:xfrm>
            <a:off x="838200" y="4585478"/>
            <a:ext cx="863621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2: Enumerate all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FDs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 Y, </a:t>
            </a:r>
            <a:r>
              <a:rPr lang="en-US" sz="2800" dirty="0" err="1">
                <a:solidFill>
                  <a:prstClr val="black"/>
                </a:solidFill>
                <a:latin typeface="Calibri"/>
                <a:sym typeface="Wingdings" charset="2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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 and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 smtClean="0">
                <a:solidFill>
                  <a:prstClr val="black"/>
                </a:solidFill>
                <a:latin typeface="Calibri"/>
                <a:sym typeface="Symbol" charset="2"/>
              </a:rPr>
              <a:t>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= :</a:t>
            </a:r>
          </a:p>
        </p:txBody>
      </p:sp>
      <p:sp>
        <p:nvSpPr>
          <p:cNvPr id="347144" name="Text Box 8"/>
          <p:cNvSpPr txBox="1">
            <a:spLocks noChangeArrowheads="1"/>
          </p:cNvSpPr>
          <p:nvPr/>
        </p:nvSpPr>
        <p:spPr bwMode="auto">
          <a:xfrm>
            <a:off x="838200" y="5305057"/>
            <a:ext cx="830469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{C,D}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{B,C}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{A,B,C}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{A,C,D}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8425" y="2182464"/>
            <a:ext cx="8475529" cy="212337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7718322" y="4603645"/>
            <a:ext cx="1514168" cy="52322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719763" y="4585478"/>
            <a:ext cx="2216598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i="1" smtClean="0">
                <a:latin typeface="+mj-lt"/>
              </a:rPr>
              <a:t>The FD X </a:t>
            </a:r>
            <a:r>
              <a:rPr lang="en-US" sz="2800" i="1" smtClean="0">
                <a:latin typeface="+mj-lt"/>
                <a:sym typeface="Wingdings"/>
              </a:rPr>
              <a:t> Y is non-trivial</a:t>
            </a:r>
            <a:endParaRPr lang="en-US" sz="2800" i="1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849257" y="1549446"/>
            <a:ext cx="724198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1: Compute 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, for every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set of attributes X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: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75329" y="1495336"/>
            <a:ext cx="7169712" cy="63144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16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094689"/>
            <a:ext cx="8229600" cy="1143000"/>
          </a:xfrm>
        </p:spPr>
        <p:txBody>
          <a:bodyPr/>
          <a:lstStyle/>
          <a:p>
            <a:r>
              <a:rPr lang="en-US" dirty="0" err="1" smtClean="0"/>
              <a:t>Superkeys</a:t>
            </a:r>
            <a:r>
              <a:rPr lang="en-US" dirty="0" smtClean="0"/>
              <a:t> and Keys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114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9" y="2055681"/>
            <a:ext cx="7578214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</a:rPr>
              <a:t>A </a:t>
            </a:r>
            <a:r>
              <a:rPr lang="en-US" sz="3200" b="1" u="sng" dirty="0" err="1">
                <a:latin typeface="+mj-lt"/>
              </a:rPr>
              <a:t>superkey</a:t>
            </a:r>
            <a:r>
              <a:rPr lang="en-US" sz="3200" dirty="0">
                <a:latin typeface="+mj-lt"/>
              </a:rPr>
              <a:t> is a set of attributes </a:t>
            </a:r>
            <a:r>
              <a:rPr lang="en-US" sz="3200" b="1" dirty="0">
                <a:latin typeface="+mj-lt"/>
              </a:rPr>
              <a:t>A</a:t>
            </a:r>
            <a:r>
              <a:rPr lang="en-US" sz="3200" b="1" baseline="-25000" dirty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A</a:t>
            </a:r>
            <a:r>
              <a:rPr lang="en-US" sz="3200" b="1" baseline="-25000" dirty="0">
                <a:latin typeface="+mj-lt"/>
              </a:rPr>
              <a:t>n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dirty="0" err="1">
                <a:latin typeface="+mj-lt"/>
              </a:rPr>
              <a:t>s.t.</a:t>
            </a:r>
            <a:r>
              <a:rPr lang="en-US" sz="3200" dirty="0">
                <a:latin typeface="+mj-lt"/>
              </a:rPr>
              <a:t> </a:t>
            </a:r>
            <a:endParaRPr lang="en-US" sz="3200" dirty="0" smtClean="0">
              <a:latin typeface="+mj-lt"/>
            </a:endParaRPr>
          </a:p>
          <a:p>
            <a:r>
              <a:rPr lang="en-US" sz="3200" dirty="0" smtClean="0">
                <a:latin typeface="+mj-lt"/>
              </a:rPr>
              <a:t>for </a:t>
            </a:r>
            <a:r>
              <a:rPr lang="en-US" sz="3200" i="1" dirty="0">
                <a:latin typeface="+mj-lt"/>
              </a:rPr>
              <a:t>any other</a:t>
            </a:r>
            <a:r>
              <a:rPr lang="en-US" sz="3200" dirty="0">
                <a:latin typeface="+mj-lt"/>
              </a:rPr>
              <a:t> attribute </a:t>
            </a:r>
            <a:r>
              <a:rPr lang="en-US" sz="3200" b="1" dirty="0">
                <a:latin typeface="+mj-lt"/>
              </a:rPr>
              <a:t>B</a:t>
            </a:r>
            <a:r>
              <a:rPr lang="en-US" sz="3200" dirty="0">
                <a:latin typeface="+mj-lt"/>
              </a:rPr>
              <a:t> in </a:t>
            </a:r>
            <a:r>
              <a:rPr lang="en-US" sz="3200" dirty="0" smtClean="0">
                <a:latin typeface="+mj-lt"/>
              </a:rPr>
              <a:t>R,</a:t>
            </a:r>
          </a:p>
          <a:p>
            <a:r>
              <a:rPr lang="en-US" sz="3200" dirty="0" smtClean="0">
                <a:latin typeface="+mj-lt"/>
              </a:rPr>
              <a:t>we </a:t>
            </a:r>
            <a:r>
              <a:rPr lang="en-US" sz="3200" dirty="0">
                <a:latin typeface="+mj-lt"/>
              </a:rPr>
              <a:t>have 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dirty="0" smtClean="0">
                <a:latin typeface="+mj-lt"/>
              </a:rPr>
              <a:t>{A</a:t>
            </a:r>
            <a:r>
              <a:rPr lang="en-US" sz="3200" b="1" baseline="-25000" dirty="0" smtClean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</a:t>
            </a:r>
            <a:r>
              <a:rPr lang="en-US" sz="3200" b="1" dirty="0" smtClean="0">
                <a:latin typeface="+mj-lt"/>
              </a:rPr>
              <a:t>A</a:t>
            </a:r>
            <a:r>
              <a:rPr lang="en-US" sz="3200" b="1" baseline="-25000" dirty="0" smtClean="0">
                <a:latin typeface="+mj-lt"/>
              </a:rPr>
              <a:t>n</a:t>
            </a:r>
            <a:r>
              <a:rPr lang="en-US" sz="3200" b="1" dirty="0" smtClean="0">
                <a:latin typeface="+mj-lt"/>
              </a:rPr>
              <a:t>} </a:t>
            </a:r>
            <a:r>
              <a:rPr lang="en-US" sz="3200" b="1" dirty="0" smtClean="0">
                <a:latin typeface="+mj-lt"/>
                <a:sym typeface="Wingdings"/>
              </a:rPr>
              <a:t> </a:t>
            </a:r>
            <a:r>
              <a:rPr lang="en-US" sz="3200" b="1" dirty="0">
                <a:latin typeface="+mj-lt"/>
                <a:sym typeface="Wingdings"/>
              </a:rPr>
              <a:t>B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4678001"/>
            <a:ext cx="487434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sym typeface="Wingdings"/>
              </a:rPr>
              <a:t>A </a:t>
            </a:r>
            <a:r>
              <a:rPr lang="en-US" sz="3200" b="1" u="sng" dirty="0">
                <a:latin typeface="+mj-lt"/>
                <a:sym typeface="Wingdings"/>
              </a:rPr>
              <a:t>key</a:t>
            </a:r>
            <a:r>
              <a:rPr lang="en-US" sz="3200" b="1" dirty="0">
                <a:latin typeface="+mj-lt"/>
                <a:sym typeface="Wingdings"/>
              </a:rPr>
              <a:t> </a:t>
            </a:r>
            <a:r>
              <a:rPr lang="en-US" sz="3200" dirty="0">
                <a:latin typeface="+mj-lt"/>
                <a:sym typeface="Wingdings"/>
              </a:rPr>
              <a:t>is a </a:t>
            </a:r>
            <a:r>
              <a:rPr lang="en-US" sz="3200" i="1" dirty="0">
                <a:latin typeface="+mj-lt"/>
                <a:sym typeface="Wingdings"/>
              </a:rPr>
              <a:t>minimal</a:t>
            </a:r>
            <a:r>
              <a:rPr lang="en-US" sz="3200" dirty="0">
                <a:latin typeface="+mj-lt"/>
                <a:sym typeface="Wingdings"/>
              </a:rPr>
              <a:t> </a:t>
            </a:r>
            <a:r>
              <a:rPr lang="en-US" sz="3200" dirty="0" err="1" smtClean="0">
                <a:latin typeface="+mj-lt"/>
                <a:sym typeface="Wingdings"/>
              </a:rPr>
              <a:t>superkey</a:t>
            </a:r>
            <a:endParaRPr lang="en-US" sz="3200" dirty="0">
              <a:latin typeface="+mj-lt"/>
              <a:sym typeface="Wingding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9870" y="2240346"/>
            <a:ext cx="310699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I.e. all attributes are </a:t>
            </a:r>
            <a:r>
              <a:rPr lang="en-US" sz="2400" i="1" dirty="0" smtClean="0">
                <a:latin typeface="+mj-lt"/>
              </a:rPr>
              <a:t>functionally determined</a:t>
            </a:r>
            <a:r>
              <a:rPr lang="en-US" sz="2400" dirty="0" smtClean="0">
                <a:latin typeface="+mj-lt"/>
              </a:rPr>
              <a:t> by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12307" y="4554889"/>
            <a:ext cx="4302684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This means that no </a:t>
            </a:r>
            <a:r>
              <a:rPr lang="en-US" sz="2400" dirty="0" smtClean="0">
                <a:latin typeface="+mj-lt"/>
              </a:rPr>
              <a:t>subset of a key is also a </a:t>
            </a:r>
            <a:r>
              <a:rPr lang="en-US" sz="2400" dirty="0" err="1" smtClean="0">
                <a:latin typeface="+mj-lt"/>
              </a:rPr>
              <a:t>superkey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(i.e., dropping any attribute from the key makes it no longer a </a:t>
            </a:r>
            <a:r>
              <a:rPr lang="en-US" sz="2400" dirty="0" err="1" smtClean="0">
                <a:latin typeface="+mj-lt"/>
              </a:rPr>
              <a:t>superkey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737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Keys and </a:t>
            </a:r>
            <a:r>
              <a:rPr lang="en-US" dirty="0" err="1"/>
              <a:t>S</a:t>
            </a:r>
            <a:r>
              <a:rPr lang="en-US" dirty="0" err="1" smtClean="0"/>
              <a:t>uperkeys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For each set of </a:t>
            </a:r>
            <a:r>
              <a:rPr lang="en-US" sz="3200" dirty="0"/>
              <a:t>attributes </a:t>
            </a:r>
            <a:r>
              <a:rPr lang="en-US" sz="3200" dirty="0" smtClean="0"/>
              <a:t>X</a:t>
            </a:r>
          </a:p>
          <a:p>
            <a:pPr marL="914400" lvl="1" indent="-457200">
              <a:buFont typeface="+mj-lt"/>
              <a:buAutoNum type="arabicPeriod"/>
            </a:pPr>
            <a:endParaRPr lang="en-US" sz="32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3200" dirty="0" smtClean="0"/>
              <a:t>Compute X</a:t>
            </a:r>
            <a:r>
              <a:rPr lang="en-US" sz="3200" baseline="30000" dirty="0" smtClean="0"/>
              <a:t>+</a:t>
            </a:r>
            <a:endParaRPr lang="en-US" sz="3200" dirty="0" smtClean="0"/>
          </a:p>
          <a:p>
            <a:pPr marL="914400" lvl="1" indent="-457200">
              <a:buFont typeface="+mj-lt"/>
              <a:buAutoNum type="arabicPeriod"/>
            </a:pPr>
            <a:endParaRPr lang="en-US" sz="32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3200" dirty="0" smtClean="0"/>
              <a:t>If X</a:t>
            </a:r>
            <a:r>
              <a:rPr lang="en-US" sz="3200" baseline="30000" dirty="0" smtClean="0"/>
              <a:t>+ </a:t>
            </a:r>
            <a:r>
              <a:rPr lang="en-US" sz="3200" dirty="0" smtClean="0"/>
              <a:t>= set of all attributes then X is a </a:t>
            </a:r>
            <a:r>
              <a:rPr lang="en-US" sz="3200" b="1" dirty="0" err="1" smtClean="0"/>
              <a:t>superkey</a:t>
            </a:r>
            <a:endParaRPr lang="en-US" sz="3200" b="1" dirty="0" smtClean="0"/>
          </a:p>
          <a:p>
            <a:pPr marL="914400" lvl="1" indent="-457200">
              <a:buFont typeface="+mj-lt"/>
              <a:buAutoNum type="arabicPeriod"/>
            </a:pPr>
            <a:endParaRPr lang="en-US" sz="32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3200" dirty="0" smtClean="0"/>
              <a:t>If X is minimal, then it is a </a:t>
            </a:r>
            <a:r>
              <a:rPr lang="en-US" sz="3200" b="1" dirty="0" smtClean="0"/>
              <a:t>key</a:t>
            </a:r>
          </a:p>
          <a:p>
            <a:pPr lvl="1"/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6929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Finding Keys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35740"/>
            <a:ext cx="8118987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category, color)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2658682"/>
            <a:ext cx="6093542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{name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category} </a:t>
            </a:r>
            <a:r>
              <a:rPr lang="en-US" sz="3000" dirty="0">
                <a:latin typeface="Menlo" charset="0"/>
                <a:ea typeface="Menlo" charset="0"/>
                <a:cs typeface="Menlo" charset="0"/>
                <a:sym typeface="Wingdings"/>
              </a:rPr>
              <a:t> 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price</a:t>
            </a:r>
          </a:p>
          <a:p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{category} </a:t>
            </a:r>
            <a:r>
              <a:rPr lang="en-US" sz="3000" dirty="0">
                <a:latin typeface="Menlo" charset="0"/>
                <a:ea typeface="Menlo" charset="0"/>
                <a:cs typeface="Menlo" charset="0"/>
                <a:sym typeface="Wingdings"/>
              </a:rPr>
              <a:t> 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color</a:t>
            </a:r>
            <a:endParaRPr lang="en-US" sz="30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03231" y="4577189"/>
            <a:ext cx="7385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What is a key?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759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Keys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35740"/>
            <a:ext cx="8118987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category, color)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2658682"/>
            <a:ext cx="6093542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{name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category} </a:t>
            </a:r>
            <a:r>
              <a:rPr lang="en-US" sz="3000" dirty="0">
                <a:latin typeface="Menlo" charset="0"/>
                <a:ea typeface="Menlo" charset="0"/>
                <a:cs typeface="Menlo" charset="0"/>
                <a:sym typeface="Wingdings"/>
              </a:rPr>
              <a:t> 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price</a:t>
            </a:r>
          </a:p>
          <a:p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{category} </a:t>
            </a:r>
            <a:r>
              <a:rPr lang="en-US" sz="3000" dirty="0">
                <a:latin typeface="Menlo" charset="0"/>
                <a:ea typeface="Menlo" charset="0"/>
                <a:cs typeface="Menlo" charset="0"/>
                <a:sym typeface="Wingdings"/>
              </a:rPr>
              <a:t> 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color</a:t>
            </a:r>
            <a:endParaRPr lang="en-US" sz="30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838200" y="4174067"/>
                <a:ext cx="10515600" cy="21852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{name, category}</a:t>
                </a:r>
                <a:r>
                  <a:rPr lang="en-US" sz="2400" baseline="30000" dirty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+</a:t>
                </a:r>
                <a:r>
                  <a:rPr lang="en-US" sz="2400" dirty="0">
                    <a:latin typeface="Menlo" charset="0"/>
                    <a:ea typeface="Menlo" charset="0"/>
                    <a:cs typeface="Menlo" charset="0"/>
                  </a:rPr>
                  <a:t> = </a:t>
                </a:r>
                <a:r>
                  <a:rPr lang="en-US" sz="2400" dirty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{name, price, category, </a:t>
                </a:r>
                <a:r>
                  <a:rPr lang="en-US" sz="2400" dirty="0" smtClean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color}</a:t>
                </a:r>
              </a:p>
              <a:p>
                <a:pPr lvl="7"/>
                <a:r>
                  <a:rPr lang="en-US" sz="2400" dirty="0" smtClean="0">
                    <a:latin typeface="Menlo" charset="0"/>
                    <a:ea typeface="Menlo" charset="0"/>
                    <a:cs typeface="Menlo" charset="0"/>
                  </a:rPr>
                  <a:t>= 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the set of all attributes</a:t>
                </a:r>
              </a:p>
              <a:p>
                <a:pPr lvl="7"/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</m:oMath>
                </a14:m>
                <a:r>
                  <a:rPr lang="en-US" sz="2400" b="1" dirty="0" smtClean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this is a </a:t>
                </a:r>
                <a:r>
                  <a:rPr lang="en-US" sz="2800" b="1" dirty="0" err="1" smtClean="0">
                    <a:latin typeface="+mj-lt"/>
                    <a:ea typeface="Menlo" charset="0"/>
                    <a:cs typeface="Menlo" charset="0"/>
                  </a:rPr>
                  <a:t>superkey</a:t>
                </a:r>
                <a:endParaRPr lang="en-US" sz="2800" b="1" dirty="0">
                  <a:latin typeface="+mj-lt"/>
                  <a:ea typeface="Menlo" charset="0"/>
                  <a:cs typeface="Menlo" charset="0"/>
                </a:endParaRPr>
              </a:p>
              <a:p>
                <a:pPr lvl="7"/>
                <a14:m>
                  <m:oMath xmlns:m="http://schemas.openxmlformats.org/officeDocument/2006/math">
                    <m:r>
                      <a:rPr lang="en-US" sz="2800" b="0" i="1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</m:oMath>
                </a14:m>
                <a:r>
                  <a:rPr lang="en-US" sz="2800" dirty="0">
                    <a:latin typeface="+mj-lt"/>
                    <a:ea typeface="Menlo" charset="0"/>
                    <a:cs typeface="Menlo" charset="0"/>
                  </a:rPr>
                  <a:t> this is a </a:t>
                </a:r>
                <a:r>
                  <a:rPr lang="en-US" sz="2800" b="1" dirty="0" smtClean="0">
                    <a:latin typeface="+mj-lt"/>
                    <a:ea typeface="Menlo" charset="0"/>
                    <a:cs typeface="Menlo" charset="0"/>
                  </a:rPr>
                  <a:t>key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, since neither </a:t>
                </a:r>
                <a:r>
                  <a:rPr lang="en-US" sz="2400" dirty="0" smtClean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name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 nor </a:t>
                </a:r>
                <a:r>
                  <a:rPr lang="en-US" sz="2400" dirty="0" smtClean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category</a:t>
                </a:r>
                <a:r>
                  <a:rPr lang="en-US" sz="2800" dirty="0" smtClean="0">
                    <a:solidFill>
                      <a:srgbClr val="C00000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alone is a </a:t>
                </a:r>
                <a:r>
                  <a:rPr lang="en-US" sz="2800" dirty="0" err="1" smtClean="0">
                    <a:latin typeface="+mj-lt"/>
                    <a:ea typeface="Menlo" charset="0"/>
                    <a:cs typeface="Menlo" charset="0"/>
                  </a:rPr>
                  <a:t>superkey</a:t>
                </a:r>
                <a:endParaRPr lang="en-US" sz="2800" dirty="0"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174067"/>
                <a:ext cx="10515600" cy="2185214"/>
              </a:xfrm>
              <a:prstGeom prst="rect">
                <a:avLst/>
              </a:prstGeom>
              <a:blipFill rotWithShape="0">
                <a:blip r:embed="rId2"/>
                <a:stretch>
                  <a:fillRect l="-928" t="-2235" r="-290" b="-7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873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file"/>
              </a:rPr>
              <a:t>Activity-5-1.ipynb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69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190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4480"/>
            <a:ext cx="10515600" cy="4622483"/>
          </a:xfrm>
        </p:spPr>
        <p:txBody>
          <a:bodyPr/>
          <a:lstStyle/>
          <a:p>
            <a:r>
              <a:rPr lang="en-US" u="sng" dirty="0" smtClean="0"/>
              <a:t>1</a:t>
            </a:r>
            <a:r>
              <a:rPr lang="en-US" u="sng" baseline="30000" dirty="0" smtClean="0"/>
              <a:t>st</a:t>
            </a:r>
            <a:r>
              <a:rPr lang="en-US" u="sng" dirty="0" smtClean="0"/>
              <a:t> Normal Form (1NF)</a:t>
            </a:r>
            <a:r>
              <a:rPr lang="en-US" dirty="0" smtClean="0"/>
              <a:t> = All tables are flat</a:t>
            </a:r>
          </a:p>
          <a:p>
            <a:endParaRPr lang="en-US" i="1" u="sng" dirty="0" smtClean="0"/>
          </a:p>
          <a:p>
            <a:r>
              <a:rPr lang="en-US" i="1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en-US" i="1" u="sng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nd</a:t>
            </a:r>
            <a:r>
              <a:rPr lang="en-US" i="1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Normal Form</a:t>
            </a:r>
            <a:r>
              <a:rPr lang="en-US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= disused</a:t>
            </a:r>
          </a:p>
          <a:p>
            <a:endParaRPr lang="en-US" b="1" u="sng" dirty="0" smtClean="0"/>
          </a:p>
          <a:p>
            <a:r>
              <a:rPr lang="en-US" b="1" u="sng" dirty="0" smtClean="0"/>
              <a:t>Boyce-</a:t>
            </a:r>
            <a:r>
              <a:rPr lang="en-US" b="1" u="sng" dirty="0" err="1" smtClean="0"/>
              <a:t>Codd</a:t>
            </a:r>
            <a:r>
              <a:rPr lang="en-US" b="1" u="sng" dirty="0" smtClean="0"/>
              <a:t> Normal Form (BCNF)</a:t>
            </a:r>
          </a:p>
          <a:p>
            <a:endParaRPr lang="en-US" b="1" u="sng" dirty="0" smtClean="0"/>
          </a:p>
          <a:p>
            <a:r>
              <a:rPr lang="en-US" b="1" u="sng" dirty="0" smtClean="0"/>
              <a:t>3</a:t>
            </a:r>
            <a:r>
              <a:rPr lang="en-US" b="1" u="sng" baseline="30000" dirty="0" smtClean="0"/>
              <a:t>rd</a:t>
            </a:r>
            <a:r>
              <a:rPr lang="en-US" b="1" u="sng" dirty="0" smtClean="0"/>
              <a:t> Normal Form (3NF)</a:t>
            </a:r>
          </a:p>
          <a:p>
            <a:endParaRPr lang="en-US" i="1" dirty="0" smtClean="0"/>
          </a:p>
          <a:p>
            <a:r>
              <a:rPr lang="en-US" i="1" u="sng" dirty="0" smtClean="0"/>
              <a:t>4</a:t>
            </a:r>
            <a:r>
              <a:rPr lang="en-US" i="1" u="sng" baseline="30000" dirty="0" smtClean="0"/>
              <a:t>th </a:t>
            </a:r>
            <a:r>
              <a:rPr lang="en-US" i="1" u="sng" dirty="0" smtClean="0"/>
              <a:t>and 5</a:t>
            </a:r>
            <a:r>
              <a:rPr lang="en-US" i="1" u="sng" baseline="30000" dirty="0" smtClean="0"/>
              <a:t>th</a:t>
            </a:r>
            <a:r>
              <a:rPr lang="en-US" i="1" u="sng" dirty="0" smtClean="0"/>
              <a:t> Normal Forms</a:t>
            </a:r>
            <a:r>
              <a:rPr lang="en-US" i="1" dirty="0" smtClean="0"/>
              <a:t> = see text books</a:t>
            </a:r>
            <a:endParaRPr lang="en-US" i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502920" y="3273552"/>
            <a:ext cx="9290304" cy="2139696"/>
            <a:chOff x="502920" y="3273552"/>
            <a:chExt cx="9290304" cy="2139696"/>
          </a:xfrm>
        </p:grpSpPr>
        <p:sp>
          <p:nvSpPr>
            <p:cNvPr id="10" name="Rounded Rectangle 9"/>
            <p:cNvSpPr/>
            <p:nvPr/>
          </p:nvSpPr>
          <p:spPr>
            <a:xfrm>
              <a:off x="502920" y="3273552"/>
              <a:ext cx="9290304" cy="2139696"/>
            </a:xfrm>
            <a:prstGeom prst="roundRect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Brace 6"/>
            <p:cNvSpPr/>
            <p:nvPr/>
          </p:nvSpPr>
          <p:spPr>
            <a:xfrm>
              <a:off x="6254496" y="3538728"/>
              <a:ext cx="374904" cy="1609344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839713" y="3373904"/>
              <a:ext cx="286207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DB designs based on </a:t>
              </a:r>
              <a:r>
                <a:rPr lang="en-US" sz="2400" i="1" dirty="0" smtClean="0"/>
                <a:t>functional dependencies</a:t>
              </a:r>
              <a:r>
                <a:rPr lang="en-US" sz="2400" dirty="0" smtClean="0"/>
                <a:t>, intended to prevent data </a:t>
              </a:r>
              <a:r>
                <a:rPr lang="en-US" sz="2400" b="1" i="1" dirty="0" smtClean="0"/>
                <a:t>anomalies</a:t>
              </a:r>
              <a:endParaRPr lang="en-US" sz="2400" b="1" i="1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0128504" y="3743235"/>
            <a:ext cx="1700783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smtClean="0"/>
              <a:t>Our focus in this </a:t>
            </a:r>
            <a:r>
              <a:rPr lang="en-US" sz="2400" i="1" dirty="0" smtClean="0"/>
              <a:t>lecture + next one</a:t>
            </a:r>
            <a:endParaRPr lang="en-US" sz="2400" i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6686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Overview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049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73263"/>
            <a:ext cx="9144000" cy="2387600"/>
          </a:xfrm>
        </p:spPr>
        <p:txBody>
          <a:bodyPr/>
          <a:lstStyle/>
          <a:p>
            <a:r>
              <a:rPr lang="en-US" dirty="0" smtClean="0"/>
              <a:t>Lecture 6:</a:t>
            </a:r>
            <a:br>
              <a:rPr lang="en-US" dirty="0" smtClean="0"/>
            </a:br>
            <a:r>
              <a:rPr lang="en-US" dirty="0" smtClean="0"/>
              <a:t>Design Theory II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730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Boyce-</a:t>
            </a:r>
            <a:r>
              <a:rPr lang="en-US" dirty="0" err="1" smtClean="0">
                <a:latin typeface="+mj-lt"/>
              </a:rPr>
              <a:t>Codd</a:t>
            </a:r>
            <a:r>
              <a:rPr lang="en-US" dirty="0" smtClean="0">
                <a:latin typeface="+mj-lt"/>
              </a:rPr>
              <a:t> Normal Form</a:t>
            </a:r>
            <a:endParaRPr lang="en-US" dirty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ACTIVITY</a:t>
            </a: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Decompositions &amp; 3NF</a:t>
            </a:r>
          </a:p>
          <a:p>
            <a:pPr lvl="1"/>
            <a:r>
              <a:rPr lang="en-US" dirty="0" smtClean="0">
                <a:latin typeface="+mj-lt"/>
              </a:rPr>
              <a:t>ACTIVITY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MVDs</a:t>
            </a:r>
          </a:p>
          <a:p>
            <a:pPr lvl="1"/>
            <a:r>
              <a:rPr lang="en-US" dirty="0" smtClean="0">
                <a:latin typeface="+mj-lt"/>
              </a:rPr>
              <a:t>ACTIVITY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71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91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Boyce-</a:t>
            </a:r>
            <a:r>
              <a:rPr lang="en-US" dirty="0" err="1" smtClean="0"/>
              <a:t>Codd</a:t>
            </a:r>
            <a:r>
              <a:rPr lang="en-US" dirty="0" smtClean="0"/>
              <a:t> Normal 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72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930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6613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Conceptual Design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Boyce-</a:t>
            </a:r>
            <a:r>
              <a:rPr lang="en-US" dirty="0" err="1" smtClean="0">
                <a:latin typeface="+mj-lt"/>
              </a:rPr>
              <a:t>Codd</a:t>
            </a:r>
            <a:r>
              <a:rPr lang="en-US" dirty="0" smtClean="0">
                <a:latin typeface="+mj-lt"/>
              </a:rPr>
              <a:t> Normal Form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The BCNF Decomposition Algorithm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73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356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825332"/>
            <a:ext cx="8229600" cy="1143000"/>
          </a:xfrm>
        </p:spPr>
        <p:txBody>
          <a:bodyPr/>
          <a:lstStyle/>
          <a:p>
            <a:r>
              <a:rPr lang="en-US" dirty="0" smtClean="0"/>
              <a:t>Conceptual Design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3379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Conceptual Design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101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F394-A5E7-6248-93B9-56A704645CC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Conceptual Design</a:t>
            </a:r>
          </a:p>
        </p:txBody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/>
              <a:t>Now </a:t>
            </a:r>
            <a:r>
              <a:rPr lang="en-US" dirty="0" smtClean="0"/>
              <a:t>that we </a:t>
            </a:r>
            <a:r>
              <a:rPr lang="en-US" dirty="0"/>
              <a:t>know how to find </a:t>
            </a:r>
            <a:r>
              <a:rPr lang="en-US" dirty="0" smtClean="0"/>
              <a:t>FDs</a:t>
            </a:r>
            <a:r>
              <a:rPr lang="en-US" dirty="0"/>
              <a:t>, it’s a </a:t>
            </a:r>
            <a:r>
              <a:rPr lang="en-US" dirty="0" smtClean="0"/>
              <a:t>straight-forward process</a:t>
            </a:r>
            <a:r>
              <a:rPr lang="en-US" dirty="0"/>
              <a:t>:</a:t>
            </a:r>
          </a:p>
          <a:p>
            <a:pPr>
              <a:buFontTx/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Search for “bad” </a:t>
            </a:r>
            <a:r>
              <a:rPr lang="en-US" sz="2800" dirty="0" smtClean="0"/>
              <a:t>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If there are </a:t>
            </a:r>
            <a:r>
              <a:rPr lang="en-US" sz="2800" dirty="0" smtClean="0"/>
              <a:t>any, </a:t>
            </a:r>
            <a:r>
              <a:rPr lang="en-US" sz="2800" dirty="0"/>
              <a:t>then </a:t>
            </a:r>
            <a:r>
              <a:rPr lang="en-US" sz="2800" i="1" dirty="0" smtClean="0"/>
              <a:t>keep decomposing </a:t>
            </a:r>
            <a:r>
              <a:rPr lang="en-US" sz="2800" i="1" dirty="0"/>
              <a:t>the </a:t>
            </a:r>
            <a:r>
              <a:rPr lang="en-US" sz="2800" i="1" dirty="0" smtClean="0"/>
              <a:t>table into sub-tables</a:t>
            </a:r>
            <a:r>
              <a:rPr lang="en-US" sz="2800" dirty="0" smtClean="0"/>
              <a:t> until no more bad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When done, the database schema is </a:t>
            </a:r>
            <a:r>
              <a:rPr lang="en-US" sz="2800" i="1" dirty="0" smtClean="0"/>
              <a:t>normalized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432786" y="5715298"/>
            <a:ext cx="513647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Recall: there are several normal forms…</a:t>
            </a:r>
            <a:endParaRPr lang="en-US" sz="24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3379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Conceptual Design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406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Main idea is that we define “good” and “bad” FDs as follows: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X </a:t>
            </a:r>
            <a:r>
              <a:rPr lang="en-US" sz="2800" dirty="0" smtClean="0">
                <a:sym typeface="Wingdings"/>
              </a:rPr>
              <a:t> A is a “</a:t>
            </a:r>
            <a:r>
              <a:rPr lang="en-US" sz="2800" i="1" dirty="0" smtClean="0">
                <a:sym typeface="Wingdings"/>
              </a:rPr>
              <a:t>good FD”</a:t>
            </a:r>
            <a:r>
              <a:rPr lang="en-US" sz="2800" dirty="0" smtClean="0">
                <a:sym typeface="Wingdings"/>
              </a:rPr>
              <a:t> </a:t>
            </a:r>
            <a:r>
              <a:rPr lang="en-US" sz="2800" i="1" dirty="0" smtClean="0">
                <a:sym typeface="Wingdings"/>
              </a:rPr>
              <a:t>if X is a (super)key</a:t>
            </a:r>
          </a:p>
          <a:p>
            <a:pPr lvl="2"/>
            <a:r>
              <a:rPr lang="en-US" dirty="0" smtClean="0">
                <a:sym typeface="Wingdings"/>
              </a:rPr>
              <a:t>In other words, if A is the set of all attributes</a:t>
            </a:r>
          </a:p>
          <a:p>
            <a:pPr marL="457200" lvl="1" indent="0">
              <a:buNone/>
            </a:pPr>
            <a:endParaRPr lang="en-US" sz="2800" dirty="0" smtClean="0">
              <a:sym typeface="Wingdings"/>
            </a:endParaRPr>
          </a:p>
          <a:p>
            <a:pPr lvl="1"/>
            <a:r>
              <a:rPr lang="en-US" sz="2800" dirty="0" smtClean="0">
                <a:sym typeface="Wingdings"/>
              </a:rPr>
              <a:t>X  A is a </a:t>
            </a:r>
            <a:r>
              <a:rPr lang="en-US" sz="2800" i="1" dirty="0" smtClean="0">
                <a:sym typeface="Wingdings"/>
              </a:rPr>
              <a:t>“bad FD”</a:t>
            </a:r>
            <a:r>
              <a:rPr lang="en-US" sz="2800" dirty="0" smtClean="0">
                <a:sym typeface="Wingdings"/>
              </a:rPr>
              <a:t> otherwise</a:t>
            </a:r>
          </a:p>
          <a:p>
            <a:pPr lvl="1"/>
            <a:endParaRPr lang="en-US" sz="2800" dirty="0">
              <a:sym typeface="Wingdings"/>
            </a:endParaRPr>
          </a:p>
          <a:p>
            <a:r>
              <a:rPr lang="en-US" sz="3200" dirty="0" smtClean="0">
                <a:sym typeface="Wingdings"/>
              </a:rPr>
              <a:t>We will try to eliminate the “bad” FDs!</a:t>
            </a:r>
            <a:endParaRPr lang="en-US" sz="3200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613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hy does this definition of “good” and “bad” FDs make sense?</a:t>
            </a:r>
          </a:p>
          <a:p>
            <a:endParaRPr lang="en-US" sz="3200" dirty="0"/>
          </a:p>
          <a:p>
            <a:r>
              <a:rPr lang="en-US" dirty="0" smtClean="0"/>
              <a:t>If X is </a:t>
            </a:r>
            <a:r>
              <a:rPr lang="en-US" i="1" dirty="0" smtClean="0"/>
              <a:t>not </a:t>
            </a:r>
            <a:r>
              <a:rPr lang="en-US" dirty="0" smtClean="0"/>
              <a:t>a (super)key, it functionally determines </a:t>
            </a:r>
            <a:r>
              <a:rPr lang="en-US" i="1" dirty="0" smtClean="0"/>
              <a:t>some</a:t>
            </a:r>
            <a:r>
              <a:rPr lang="en-US" dirty="0" smtClean="0"/>
              <a:t> of the </a:t>
            </a:r>
            <a:r>
              <a:rPr lang="en-US" dirty="0" smtClean="0"/>
              <a:t>attributes; therefore, those other attributes can be duplicated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Recall: this means there is </a:t>
            </a:r>
            <a:r>
              <a:rPr lang="en-US" u="sng" dirty="0" smtClean="0"/>
              <a:t>redundancy</a:t>
            </a:r>
            <a:endParaRPr lang="en-US" dirty="0" smtClean="0"/>
          </a:p>
          <a:p>
            <a:pPr lvl="1"/>
            <a:r>
              <a:rPr lang="en-US" dirty="0" smtClean="0"/>
              <a:t>And redundancy like this can lead to data anomalies!</a:t>
            </a:r>
            <a:endParaRPr lang="en-US" dirty="0"/>
          </a:p>
        </p:txBody>
      </p:sp>
      <p:graphicFrame>
        <p:nvGraphicFramePr>
          <p:cNvPr id="8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650848"/>
              </p:ext>
            </p:extLst>
          </p:nvPr>
        </p:nvGraphicFramePr>
        <p:xfrm>
          <a:off x="6791585" y="4999293"/>
          <a:ext cx="3748352" cy="1676400"/>
        </p:xfrm>
        <a:graphic>
          <a:graphicData uri="http://schemas.openxmlformats.org/drawingml/2006/table">
            <a:tbl>
              <a:tblPr/>
              <a:tblGrid>
                <a:gridCol w="937088"/>
                <a:gridCol w="937088"/>
                <a:gridCol w="937088"/>
                <a:gridCol w="937088"/>
              </a:tblGrid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646097" y="5620306"/>
            <a:ext cx="1874176" cy="770661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116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FE9EF-19FA-2A4A-AA20-DF2C12A960A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</a:t>
            </a:r>
            <a:r>
              <a:rPr lang="en-US" dirty="0" err="1"/>
              <a:t>Codd</a:t>
            </a:r>
            <a:r>
              <a:rPr lang="en-US" dirty="0"/>
              <a:t> Normal Form</a:t>
            </a:r>
          </a:p>
        </p:txBody>
      </p:sp>
      <p:sp>
        <p:nvSpPr>
          <p:cNvPr id="238595" name="Text Box 3"/>
          <p:cNvSpPr txBox="1">
            <a:spLocks noChangeArrowheads="1"/>
          </p:cNvSpPr>
          <p:nvPr/>
        </p:nvSpPr>
        <p:spPr bwMode="auto">
          <a:xfrm>
            <a:off x="838200" y="1715949"/>
            <a:ext cx="97872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BCNF is a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simple condition for removing anomalies from relations:</a:t>
            </a:r>
          </a:p>
        </p:txBody>
      </p:sp>
      <p:sp>
        <p:nvSpPr>
          <p:cNvPr id="238596" name="Text Box 4"/>
          <p:cNvSpPr txBox="1">
            <a:spLocks noChangeArrowheads="1"/>
          </p:cNvSpPr>
          <p:nvPr/>
        </p:nvSpPr>
        <p:spPr bwMode="auto">
          <a:xfrm>
            <a:off x="3178863" y="5990445"/>
            <a:ext cx="583427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In other words: there are no “bad”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FDs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238597" name="Rectangle 5"/>
          <p:cNvSpPr>
            <a:spLocks noChangeArrowheads="1"/>
          </p:cNvSpPr>
          <p:nvPr/>
        </p:nvSpPr>
        <p:spPr bwMode="auto">
          <a:xfrm>
            <a:off x="3187992" y="2537585"/>
            <a:ext cx="5816016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A relation R is </a:t>
            </a:r>
            <a:r>
              <a:rPr lang="en-US" sz="2800" b="1" u="sng" dirty="0">
                <a:latin typeface="+mj-lt"/>
              </a:rPr>
              <a:t>in BCNF</a:t>
            </a:r>
            <a:r>
              <a:rPr lang="en-US" sz="2800" dirty="0">
                <a:latin typeface="+mj-lt"/>
              </a:rPr>
              <a:t> if:</a:t>
            </a: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i</a:t>
            </a:r>
            <a:r>
              <a:rPr lang="en-US" sz="2800" dirty="0" smtClean="0">
                <a:latin typeface="+mj-lt"/>
              </a:rPr>
              <a:t>f </a:t>
            </a:r>
            <a:r>
              <a:rPr lang="en-US" sz="2800" b="1" dirty="0" smtClean="0">
                <a:latin typeface="+mj-lt"/>
              </a:rPr>
              <a:t>{A</a:t>
            </a:r>
            <a:r>
              <a:rPr lang="en-US" sz="2800" b="1" baseline="-25000" dirty="0" smtClean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</a:t>
            </a:r>
            <a:r>
              <a:rPr lang="en-US" sz="2800" b="1" dirty="0" smtClean="0">
                <a:latin typeface="+mj-lt"/>
              </a:rPr>
              <a:t>A</a:t>
            </a:r>
            <a:r>
              <a:rPr lang="en-US" sz="2800" b="1" baseline="-25000" dirty="0" smtClean="0">
                <a:latin typeface="+mj-lt"/>
              </a:rPr>
              <a:t>n</a:t>
            </a:r>
            <a:r>
              <a:rPr lang="en-US" sz="2800" b="1" dirty="0" smtClean="0">
                <a:latin typeface="+mj-lt"/>
              </a:rPr>
              <a:t>} </a:t>
            </a:r>
            <a:r>
              <a:rPr lang="en-US" sz="2800" b="1" dirty="0" smtClean="0">
                <a:latin typeface="+mj-lt"/>
                <a:sym typeface="Wingdings" charset="2"/>
              </a:rPr>
              <a:t> </a:t>
            </a:r>
            <a:r>
              <a:rPr lang="en-US" sz="2800" b="1" dirty="0">
                <a:latin typeface="+mj-lt"/>
                <a:sym typeface="Wingdings" charset="2"/>
              </a:rPr>
              <a:t>B</a:t>
            </a:r>
            <a:r>
              <a:rPr lang="en-US" sz="2800" dirty="0">
                <a:latin typeface="+mj-lt"/>
                <a:sym typeface="Wingdings" charset="2"/>
              </a:rPr>
              <a:t> is a </a:t>
            </a:r>
            <a:r>
              <a:rPr lang="en-US" sz="2800" i="1" dirty="0">
                <a:latin typeface="+mj-lt"/>
                <a:sym typeface="Wingdings" charset="2"/>
              </a:rPr>
              <a:t>non-trivial</a:t>
            </a:r>
            <a:r>
              <a:rPr lang="en-US" sz="2800" dirty="0">
                <a:latin typeface="+mj-lt"/>
                <a:sym typeface="Wingdings" charset="2"/>
              </a:rPr>
              <a:t> </a:t>
            </a:r>
            <a:r>
              <a:rPr lang="en-US" sz="2800" dirty="0" smtClean="0">
                <a:latin typeface="+mj-lt"/>
                <a:sym typeface="Wingdings" charset="2"/>
              </a:rPr>
              <a:t>FD in R</a:t>
            </a:r>
            <a:endParaRPr lang="en-US" sz="2800" dirty="0">
              <a:latin typeface="+mj-lt"/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latin typeface="+mj-lt"/>
              </a:rPr>
              <a:t>then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 is a </a:t>
            </a:r>
            <a:r>
              <a:rPr lang="en-US" sz="2800" b="1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 for 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8598" name="Rectangle 6"/>
              <p:cNvSpPr>
                <a:spLocks noChangeArrowheads="1"/>
              </p:cNvSpPr>
              <p:nvPr/>
            </p:nvSpPr>
            <p:spPr bwMode="auto">
              <a:xfrm>
                <a:off x="838200" y="4910346"/>
                <a:ext cx="10387908" cy="5232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i="1" dirty="0">
                    <a:solidFill>
                      <a:prstClr val="black"/>
                    </a:solidFill>
                    <a:latin typeface="+mj-lt"/>
                  </a:rPr>
                  <a:t>Equivalently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: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sets of attributes X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, either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X)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or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all attributes)</a:t>
                </a:r>
              </a:p>
            </p:txBody>
          </p:sp>
        </mc:Choice>
        <mc:Fallback xmlns="">
          <p:sp>
            <p:nvSpPr>
              <p:cNvPr id="238598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4910346"/>
                <a:ext cx="1038790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509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6" grpId="0" animBg="1"/>
      <p:bldP spid="238598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CE6AF-8C50-BE43-ABE2-E13424232A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63171" name="Text Box 3"/>
          <p:cNvSpPr txBox="1">
            <a:spLocks noChangeArrowheads="1"/>
          </p:cNvSpPr>
          <p:nvPr/>
        </p:nvSpPr>
        <p:spPr bwMode="auto">
          <a:xfrm>
            <a:off x="8415942" y="4778738"/>
            <a:ext cx="327525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What is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the key?</a:t>
            </a:r>
          </a:p>
          <a:p>
            <a:pPr eaLnBrk="0" hangingPunct="0"/>
            <a:r>
              <a:rPr lang="en-US" sz="2800" i="1" dirty="0" smtClean="0">
                <a:latin typeface="+mj-lt"/>
              </a:rPr>
              <a:t>{</a:t>
            </a:r>
            <a:r>
              <a:rPr lang="en-US" sz="2800" i="1" dirty="0">
                <a:latin typeface="+mj-lt"/>
              </a:rPr>
              <a:t>SSN, </a:t>
            </a:r>
            <a:r>
              <a:rPr lang="en-US" sz="2800" i="1" dirty="0" err="1">
                <a:latin typeface="+mj-lt"/>
              </a:rPr>
              <a:t>PhoneNumber</a:t>
            </a:r>
            <a:r>
              <a:rPr lang="en-US" sz="2800" i="1" dirty="0">
                <a:latin typeface="+mj-lt"/>
              </a:rPr>
              <a:t>}</a:t>
            </a:r>
          </a:p>
        </p:txBody>
      </p:sp>
      <p:graphicFrame>
        <p:nvGraphicFramePr>
          <p:cNvPr id="263172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652760"/>
              </p:ext>
            </p:extLst>
          </p:nvPr>
        </p:nvGraphicFramePr>
        <p:xfrm>
          <a:off x="838200" y="1806360"/>
          <a:ext cx="7010400" cy="2286000"/>
        </p:xfrm>
        <a:graphic>
          <a:graphicData uri="http://schemas.openxmlformats.org/drawingml/2006/table">
            <a:tbl>
              <a:tblPr/>
              <a:tblGrid>
                <a:gridCol w="1219200"/>
                <a:gridCol w="1981200"/>
                <a:gridCol w="2057400"/>
                <a:gridCol w="17526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3204" name="Rectangle 36"/>
          <p:cNvSpPr>
            <a:spLocks noChangeArrowheads="1"/>
          </p:cNvSpPr>
          <p:nvPr/>
        </p:nvSpPr>
        <p:spPr bwMode="auto">
          <a:xfrm>
            <a:off x="8175995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3200" b="1" u="sng" dirty="0" smtClean="0">
                    <a:latin typeface="+mj-lt"/>
                  </a:rPr>
                  <a:t>Not</a:t>
                </a:r>
                <a:r>
                  <a:rPr lang="en-US" sz="3200" b="1" dirty="0" smtClean="0">
                    <a:latin typeface="+mj-lt"/>
                  </a:rPr>
                  <a:t> </a:t>
                </a:r>
                <a:r>
                  <a:rPr lang="en-US" sz="3200" dirty="0" smtClean="0">
                    <a:latin typeface="+mj-lt"/>
                  </a:rPr>
                  <a:t>in BCNF</a:t>
                </a:r>
                <a:endParaRPr lang="en-US" sz="3200" b="1" u="sng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610600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</a:t>
            </a:r>
            <a:r>
              <a:rPr lang="en-US" sz="2800" i="1" dirty="0" smtClean="0">
                <a:latin typeface="+mj-lt"/>
              </a:rPr>
              <a:t>bad </a:t>
            </a:r>
            <a:r>
              <a:rPr lang="en-US" sz="2800" dirty="0" smtClean="0">
                <a:latin typeface="+mj-lt"/>
              </a:rPr>
              <a:t>because it is </a:t>
            </a:r>
            <a:r>
              <a:rPr lang="en-US" sz="2800" b="1" u="sng" dirty="0" smtClean="0">
                <a:latin typeface="+mj-lt"/>
              </a:rPr>
              <a:t>not</a:t>
            </a:r>
            <a:r>
              <a:rPr lang="en-US" sz="2800" dirty="0" smtClean="0">
                <a:latin typeface="+mj-lt"/>
              </a:rPr>
              <a:t> a </a:t>
            </a:r>
            <a:r>
              <a:rPr lang="en-US" sz="2800" dirty="0" err="1" smtClean="0">
                <a:latin typeface="+mj-lt"/>
              </a:rPr>
              <a:t>superkey</a:t>
            </a:r>
            <a:endParaRPr lang="en-US" sz="28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9383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1" grpId="0" animBg="1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Normal Form (1NF)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674182"/>
              </p:ext>
            </p:extLst>
          </p:nvPr>
        </p:nvGraphicFramePr>
        <p:xfrm>
          <a:off x="1192992" y="1949768"/>
          <a:ext cx="4226820" cy="2072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257256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Courses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{CS145,CS229}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{CS145,CS106}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30300" y="4474090"/>
            <a:ext cx="3152205" cy="61555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3400" b="1" i="1" dirty="0">
                <a:latin typeface="+mj-lt"/>
              </a:rPr>
              <a:t>Violates 1NF.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27250" y="5875424"/>
            <a:ext cx="8212667" cy="6155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 smtClean="0">
                <a:latin typeface="+mj-lt"/>
              </a:rPr>
              <a:t>1NF Constraint</a:t>
            </a:r>
            <a:r>
              <a:rPr lang="en-US" sz="3400" b="1" dirty="0">
                <a:latin typeface="+mj-lt"/>
              </a:rPr>
              <a:t>: </a:t>
            </a:r>
            <a:r>
              <a:rPr lang="en-US" sz="3400" dirty="0">
                <a:latin typeface="+mj-lt"/>
              </a:rPr>
              <a:t>Types must be atomic!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169415"/>
              </p:ext>
            </p:extLst>
          </p:nvPr>
        </p:nvGraphicFramePr>
        <p:xfrm>
          <a:off x="6927689" y="1690688"/>
          <a:ext cx="3833446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217918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Courses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CS106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938570" y="4474090"/>
            <a:ext cx="1811683" cy="61555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3400" dirty="0"/>
              <a:t>In 1</a:t>
            </a:r>
            <a:r>
              <a:rPr lang="en-US" sz="3400" baseline="30000" dirty="0"/>
              <a:t>st</a:t>
            </a:r>
            <a:r>
              <a:rPr lang="en-US" sz="3400" dirty="0"/>
              <a:t> NF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6686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Overview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570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9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7108D-D6E0-C94F-A0CD-16CB4AE1941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graphicFrame>
        <p:nvGraphicFramePr>
          <p:cNvPr id="241667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222432"/>
              </p:ext>
            </p:extLst>
          </p:nvPr>
        </p:nvGraphicFramePr>
        <p:xfrm>
          <a:off x="838200" y="1806360"/>
          <a:ext cx="5007853" cy="1554480"/>
        </p:xfrm>
        <a:graphic>
          <a:graphicData uri="http://schemas.openxmlformats.org/drawingml/2006/table">
            <a:tbl>
              <a:tblPr/>
              <a:tblGrid>
                <a:gridCol w="1060185"/>
                <a:gridCol w="2454419"/>
                <a:gridCol w="1493249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Madison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1685" name="Group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824326"/>
              </p:ext>
            </p:extLst>
          </p:nvPr>
        </p:nvGraphicFramePr>
        <p:xfrm>
          <a:off x="838200" y="3746092"/>
          <a:ext cx="3962400" cy="1981200"/>
        </p:xfrm>
        <a:graphic>
          <a:graphicData uri="http://schemas.openxmlformats.org/drawingml/2006/table">
            <a:tbl>
              <a:tblPr/>
              <a:tblGrid>
                <a:gridCol w="1981200"/>
                <a:gridCol w="19812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1706" name="Text Box 42"/>
          <p:cNvSpPr txBox="1">
            <a:spLocks noChangeArrowheads="1"/>
          </p:cNvSpPr>
          <p:nvPr/>
        </p:nvSpPr>
        <p:spPr bwMode="auto">
          <a:xfrm>
            <a:off x="7967423" y="4594890"/>
            <a:ext cx="293965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  <a:latin typeface="+mj-lt"/>
              </a:rPr>
              <a:t>Let’s check anomalies: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Redundancy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Update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Delete ?</a:t>
            </a:r>
          </a:p>
        </p:txBody>
      </p:sp>
      <p:sp>
        <p:nvSpPr>
          <p:cNvPr id="14" name="Rectangle 36"/>
          <p:cNvSpPr>
            <a:spLocks noChangeArrowheads="1"/>
          </p:cNvSpPr>
          <p:nvPr/>
        </p:nvSpPr>
        <p:spPr bwMode="auto">
          <a:xfrm>
            <a:off x="7520699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66368" y="5967531"/>
            <a:ext cx="245926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Now in BCNF!</a:t>
            </a:r>
            <a:endParaRPr lang="en-US" sz="32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304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now </a:t>
            </a:r>
            <a:r>
              <a:rPr lang="en-US" sz="2800" i="1" dirty="0" smtClean="0">
                <a:latin typeface="+mj-lt"/>
              </a:rPr>
              <a:t>good </a:t>
            </a:r>
            <a:r>
              <a:rPr lang="en-US" sz="2800" dirty="0" smtClean="0">
                <a:latin typeface="+mj-lt"/>
              </a:rPr>
              <a:t>because it is the key</a:t>
            </a:r>
            <a:endParaRPr lang="en-US" sz="2800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5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706" grpId="0" animBg="1"/>
      <p:bldP spid="15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prstClr val="black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Find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86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latin typeface="+mj-lt"/>
              </a:rPr>
              <a:t>   Find </a:t>
            </a:r>
            <a:r>
              <a:rPr lang="en-US" sz="2800" i="1" dirty="0" smtClean="0">
                <a:latin typeface="+mj-lt"/>
              </a:rPr>
              <a:t>a set of attributes</a:t>
            </a:r>
            <a:r>
              <a:rPr lang="en-US" sz="2800" dirty="0" smtClean="0">
                <a:latin typeface="+mj-lt"/>
              </a:rPr>
              <a:t> X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: X</a:t>
            </a:r>
            <a:r>
              <a:rPr lang="en-US" sz="2800" baseline="30000" dirty="0" smtClean="0">
                <a:latin typeface="+mj-lt"/>
              </a:rPr>
              <a:t>+</a:t>
            </a:r>
            <a:r>
              <a:rPr lang="en-US" sz="2800" dirty="0" smtClean="0">
                <a:latin typeface="+mj-lt"/>
              </a:rPr>
              <a:t> ≠ X and </a:t>
            </a:r>
            <a:r>
              <a:rPr lang="en-US" sz="2800" dirty="0">
                <a:latin typeface="+mj-lt"/>
              </a:rPr>
              <a:t>X</a:t>
            </a:r>
            <a:r>
              <a:rPr lang="en-US" sz="2800" baseline="30000" dirty="0">
                <a:latin typeface="+mj-lt"/>
              </a:rPr>
              <a:t>+ </a:t>
            </a:r>
            <a:r>
              <a:rPr lang="en-US" sz="2800" dirty="0" smtClean="0">
                <a:latin typeface="+mj-lt"/>
              </a:rPr>
              <a:t>≠ </a:t>
            </a:r>
            <a:r>
              <a:rPr lang="en-US" sz="2800" dirty="0">
                <a:latin typeface="+mj-lt"/>
              </a:rPr>
              <a:t>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32955" y="2369574"/>
            <a:ext cx="3834581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 set of attributes X which has non-trivial “bad” FDs, i.e. is not a </a:t>
            </a:r>
            <a:r>
              <a:rPr lang="en-US" sz="2800" dirty="0" err="1" smtClean="0">
                <a:latin typeface="+mj-lt"/>
              </a:rPr>
              <a:t>superkey</a:t>
            </a:r>
            <a:r>
              <a:rPr lang="en-US" sz="2800" dirty="0" smtClean="0">
                <a:latin typeface="+mj-lt"/>
              </a:rPr>
              <a:t>, using closures</a:t>
            </a:r>
            <a:endParaRPr lang="en-US" sz="28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0547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   </a:t>
            </a:r>
            <a:r>
              <a:rPr lang="en-US" sz="2800" b="1" u="sng" dirty="0">
                <a:latin typeface="+mj-lt"/>
              </a:rPr>
              <a:t>if</a:t>
            </a:r>
            <a:r>
              <a:rPr lang="en-US" sz="2800" dirty="0">
                <a:latin typeface="+mj-lt"/>
              </a:rPr>
              <a:t> (not found) </a:t>
            </a:r>
            <a:r>
              <a:rPr lang="en-US" sz="2800" b="1" u="sng" dirty="0">
                <a:latin typeface="+mj-lt"/>
              </a:rPr>
              <a:t>then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R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64909" y="2949677"/>
            <a:ext cx="383458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If no “bad” FDs found, in BCNF!</a:t>
            </a:r>
            <a:endParaRPr lang="en-US" sz="28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17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84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[all attributes]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X,  Z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11612" y="3361025"/>
            <a:ext cx="3470787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Y be the attributes that </a:t>
            </a:r>
            <a:r>
              <a:rPr lang="en-US" sz="2400" b="1" i="1" dirty="0" smtClean="0">
                <a:latin typeface="+mj-lt"/>
              </a:rPr>
              <a:t>X functionally determines </a:t>
            </a:r>
            <a:r>
              <a:rPr lang="en-US" sz="2400" dirty="0" smtClean="0">
                <a:latin typeface="+mj-lt"/>
              </a:rPr>
              <a:t>(+ that are not in X)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And let Z be </a:t>
            </a:r>
            <a:r>
              <a:rPr lang="en-US" sz="2400" b="1" dirty="0" smtClean="0">
                <a:latin typeface="+mj-lt"/>
              </a:rPr>
              <a:t>the </a:t>
            </a:r>
            <a:r>
              <a:rPr lang="en-US" sz="2400" b="1" i="1" dirty="0" smtClean="0">
                <a:latin typeface="+mj-lt"/>
              </a:rPr>
              <a:t>complement</a:t>
            </a:r>
            <a:r>
              <a:rPr lang="en-US" sz="2400" b="1" dirty="0" smtClean="0">
                <a:latin typeface="+mj-lt"/>
              </a:rPr>
              <a:t>, the other </a:t>
            </a:r>
            <a:r>
              <a:rPr lang="en-US" sz="2400" b="1" dirty="0" smtClean="0">
                <a:latin typeface="+mj-lt"/>
              </a:rPr>
              <a:t>attributes that it </a:t>
            </a:r>
            <a:r>
              <a:rPr lang="en-US" sz="2400" b="1" i="1" dirty="0" smtClean="0">
                <a:latin typeface="+mj-lt"/>
              </a:rPr>
              <a:t>doesn’t</a:t>
            </a:r>
            <a:endParaRPr lang="en-US" sz="2400" b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4225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Split into one relation (table) with X plus the attributes that X determines (Y)…</a:t>
            </a:r>
            <a:endParaRPr lang="en-US" sz="2400" b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306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And one relation with X plus the attributes it </a:t>
            </a:r>
            <a:r>
              <a:rPr lang="en-US" sz="2400" i="1" dirty="0" smtClean="0">
                <a:latin typeface="+mj-lt"/>
              </a:rPr>
              <a:t>does not </a:t>
            </a:r>
            <a:r>
              <a:rPr lang="en-US" sz="2400" dirty="0" smtClean="0">
                <a:latin typeface="+mj-lt"/>
              </a:rPr>
              <a:t>determine (Z)</a:t>
            </a:r>
            <a:endParaRPr lang="en-US" sz="2400" b="1" dirty="0"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446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),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)</a:t>
            </a:r>
            <a:endParaRPr lang="en-US" sz="28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84574" y="5116357"/>
            <a:ext cx="37952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Proceed recursively until no more “bad” FDs!</a:t>
            </a:r>
            <a:endParaRPr lang="en-US" sz="2400" b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867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22444" y="2003453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003453"/>
            <a:ext cx="5837904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(R):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 smtClean="0">
                <a:latin typeface="+mj-lt"/>
              </a:rPr>
              <a:t>   Find a </a:t>
            </a:r>
            <a:r>
              <a:rPr lang="en-US" sz="2400" i="1" dirty="0" smtClean="0">
                <a:latin typeface="+mj-lt"/>
              </a:rPr>
              <a:t>set of attributes </a:t>
            </a:r>
            <a:r>
              <a:rPr lang="en-US" sz="2400" dirty="0" smtClean="0">
                <a:latin typeface="+mj-lt"/>
              </a:rPr>
              <a:t>X </a:t>
            </a:r>
            <a:r>
              <a:rPr lang="en-US" sz="2400" dirty="0" err="1">
                <a:latin typeface="+mj-lt"/>
              </a:rPr>
              <a:t>s.t.</a:t>
            </a:r>
            <a:r>
              <a:rPr lang="en-US" sz="2400" dirty="0">
                <a:latin typeface="+mj-lt"/>
              </a:rPr>
              <a:t>: 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 ≠ X and </a:t>
            </a:r>
            <a:r>
              <a:rPr lang="en-US" sz="2400" dirty="0">
                <a:latin typeface="+mj-lt"/>
              </a:rPr>
              <a:t>X</a:t>
            </a:r>
            <a:r>
              <a:rPr lang="en-US" sz="2400" baseline="30000" dirty="0">
                <a:latin typeface="+mj-lt"/>
              </a:rPr>
              <a:t>+ </a:t>
            </a:r>
            <a:r>
              <a:rPr lang="en-US" sz="2400" dirty="0" smtClean="0">
                <a:latin typeface="+mj-lt"/>
              </a:rPr>
              <a:t>≠ </a:t>
            </a:r>
            <a:r>
              <a:rPr lang="en-US" sz="2400" dirty="0">
                <a:latin typeface="+mj-lt"/>
              </a:rPr>
              <a:t>[all attributes]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if</a:t>
            </a:r>
            <a:r>
              <a:rPr lang="en-US" sz="2400" dirty="0">
                <a:latin typeface="+mj-lt"/>
              </a:rPr>
              <a:t> (not found) </a:t>
            </a:r>
            <a:r>
              <a:rPr lang="en-US" sz="2400" b="1" u="sng" dirty="0">
                <a:latin typeface="+mj-lt"/>
              </a:rPr>
              <a:t>then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R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b="1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  </a:t>
            </a:r>
            <a:r>
              <a:rPr lang="en-US" sz="2400" b="1" u="sng" dirty="0" smtClean="0">
                <a:latin typeface="+mj-lt"/>
              </a:rPr>
              <a:t>let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Y =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- </a:t>
            </a:r>
            <a:r>
              <a:rPr lang="en-US" sz="2400" dirty="0" smtClean="0">
                <a:latin typeface="+mj-lt"/>
              </a:rPr>
              <a:t>X,  Z </a:t>
            </a:r>
            <a:r>
              <a:rPr lang="en-US" sz="2400" dirty="0">
                <a:latin typeface="+mj-lt"/>
              </a:rPr>
              <a:t>= </a:t>
            </a:r>
            <a:r>
              <a:rPr lang="en-US" sz="2400" dirty="0" smtClean="0">
                <a:latin typeface="+mj-lt"/>
              </a:rPr>
              <a:t>(X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)</a:t>
            </a:r>
            <a:r>
              <a:rPr lang="en-US" sz="2400" baseline="30000" dirty="0" smtClean="0">
                <a:latin typeface="+mj-lt"/>
              </a:rPr>
              <a:t>C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decompose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 into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1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Y</a:t>
            </a:r>
            <a:r>
              <a:rPr lang="en-US" sz="2400" b="1" dirty="0">
                <a:latin typeface="+mj-lt"/>
              </a:rPr>
              <a:t>) </a:t>
            </a:r>
            <a:r>
              <a:rPr lang="en-US" sz="2400" dirty="0">
                <a:latin typeface="+mj-lt"/>
              </a:rPr>
              <a:t>and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2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Z</a:t>
            </a:r>
            <a:r>
              <a:rPr lang="en-US" sz="2400" b="1" dirty="0">
                <a:latin typeface="+mj-lt"/>
              </a:rPr>
              <a:t>)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 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</a:rPr>
              <a:t>),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422444" y="311566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068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E3D04-EE70-B349-A33E-80782C59E7D8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45766" name="Oval 6"/>
          <p:cNvSpPr>
            <a:spLocks noChangeArrowheads="1"/>
          </p:cNvSpPr>
          <p:nvPr/>
        </p:nvSpPr>
        <p:spPr bwMode="auto">
          <a:xfrm>
            <a:off x="2161526" y="1811870"/>
            <a:ext cx="6146732" cy="122047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R(A,B,C,D,E)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{A,B,C,D,E}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8" name="Oval 8"/>
          <p:cNvSpPr>
            <a:spLocks noChangeArrowheads="1"/>
          </p:cNvSpPr>
          <p:nvPr/>
        </p:nvSpPr>
        <p:spPr bwMode="auto">
          <a:xfrm>
            <a:off x="523769" y="3659138"/>
            <a:ext cx="4945734" cy="134165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(A,B,C,D)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9" name="Oval 9"/>
          <p:cNvSpPr>
            <a:spLocks noChangeArrowheads="1"/>
          </p:cNvSpPr>
          <p:nvPr/>
        </p:nvSpPr>
        <p:spPr bwMode="auto">
          <a:xfrm>
            <a:off x="8456735" y="5607049"/>
            <a:ext cx="1681037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(A,E)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3" name="AutoShape 13"/>
          <p:cNvCxnSpPr>
            <a:cxnSpLocks noChangeShapeType="1"/>
            <a:stCxn id="245766" idx="4"/>
            <a:endCxn id="245768" idx="0"/>
          </p:cNvCxnSpPr>
          <p:nvPr/>
        </p:nvCxnSpPr>
        <p:spPr bwMode="auto">
          <a:xfrm flipH="1">
            <a:off x="2996636" y="3032344"/>
            <a:ext cx="2238256" cy="6267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4" name="AutoShape 14"/>
          <p:cNvCxnSpPr>
            <a:cxnSpLocks noChangeShapeType="1"/>
            <a:stCxn id="245766" idx="4"/>
            <a:endCxn id="245769" idx="0"/>
          </p:cNvCxnSpPr>
          <p:nvPr/>
        </p:nvCxnSpPr>
        <p:spPr bwMode="auto">
          <a:xfrm>
            <a:off x="5234892" y="3032344"/>
            <a:ext cx="4062362" cy="257470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45770" name="Oval 10"/>
          <p:cNvSpPr>
            <a:spLocks noChangeArrowheads="1"/>
          </p:cNvSpPr>
          <p:nvPr/>
        </p:nvSpPr>
        <p:spPr bwMode="auto">
          <a:xfrm>
            <a:off x="539808" y="5607049"/>
            <a:ext cx="1765703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(C,D)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sp>
        <p:nvSpPr>
          <p:cNvPr id="245771" name="Oval 11"/>
          <p:cNvSpPr>
            <a:spLocks noChangeArrowheads="1"/>
          </p:cNvSpPr>
          <p:nvPr/>
        </p:nvSpPr>
        <p:spPr bwMode="auto">
          <a:xfrm>
            <a:off x="3793625" y="5606683"/>
            <a:ext cx="2147822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5" name="AutoShape 15"/>
          <p:cNvCxnSpPr>
            <a:cxnSpLocks noChangeShapeType="1"/>
            <a:stCxn id="245768" idx="4"/>
            <a:endCxn id="245770" idx="0"/>
          </p:cNvCxnSpPr>
          <p:nvPr/>
        </p:nvCxnSpPr>
        <p:spPr bwMode="auto">
          <a:xfrm flipH="1">
            <a:off x="1422660" y="5000794"/>
            <a:ext cx="1573976" cy="60625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6" name="AutoShape 16"/>
          <p:cNvCxnSpPr>
            <a:cxnSpLocks noChangeShapeType="1"/>
            <a:stCxn id="245768" idx="4"/>
            <a:endCxn id="245771" idx="0"/>
          </p:cNvCxnSpPr>
          <p:nvPr/>
        </p:nvCxnSpPr>
        <p:spPr bwMode="auto">
          <a:xfrm>
            <a:off x="2996636" y="5000794"/>
            <a:ext cx="1870900" cy="60588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8798960" y="716586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98960" y="1523981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141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6" grpId="0" animBg="1" autoUpdateAnimBg="0"/>
      <p:bldP spid="245768" grpId="0" animBg="1"/>
      <p:bldP spid="245769" grpId="0" animBg="1"/>
      <p:bldP spid="245770" grpId="0" animBg="1"/>
      <p:bldP spid="24577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18433"/>
            <a:ext cx="8229600" cy="1143000"/>
          </a:xfrm>
        </p:spPr>
        <p:txBody>
          <a:bodyPr/>
          <a:lstStyle/>
          <a:p>
            <a:r>
              <a:rPr lang="en-US" dirty="0" smtClean="0"/>
              <a:t>Data Anomalies &amp; Constraints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262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hlinkClick r:id="rId2" action="ppaction://hlinkfile"/>
              </a:rPr>
              <a:t>Activity-7-1.ipynb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90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50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Decompositions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731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Decompose to remove redundancies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We saw that </a:t>
            </a:r>
            <a:r>
              <a:rPr lang="en-US" b="1" dirty="0" smtClean="0"/>
              <a:t>redundancies</a:t>
            </a:r>
            <a:r>
              <a:rPr lang="en-US" dirty="0" smtClean="0"/>
              <a:t> in the data (“bad FDs”) can lead to data anomalies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We developed mechanisms to </a:t>
            </a:r>
            <a:r>
              <a:rPr lang="en-US" b="1" dirty="0" smtClean="0"/>
              <a:t>detect and remove redundancies by decomposing tables into BCNF</a:t>
            </a:r>
            <a:endParaRPr lang="en-US" b="1" dirty="0"/>
          </a:p>
          <a:p>
            <a:pPr marL="971550" lvl="1" indent="-514350">
              <a:buAutoNum type="arabicPeriod"/>
            </a:pPr>
            <a:r>
              <a:rPr lang="en-US" dirty="0" smtClean="0"/>
              <a:t>BCNF decomposition is </a:t>
            </a:r>
            <a:r>
              <a:rPr lang="en-US" i="1" dirty="0" smtClean="0"/>
              <a:t>standard practice- </a:t>
            </a:r>
            <a:r>
              <a:rPr lang="en-US" dirty="0" smtClean="0"/>
              <a:t>very powerful &amp; widely used!</a:t>
            </a:r>
          </a:p>
          <a:p>
            <a:pPr marL="971550" lvl="1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 smtClean="0"/>
              <a:t>However, sometimes decompositions can lead to </a:t>
            </a:r>
            <a:r>
              <a:rPr lang="en-US" b="1" dirty="0" smtClean="0"/>
              <a:t>more subtle unwanted effects…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92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192273" y="6001407"/>
            <a:ext cx="3807453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When does this happen?</a:t>
            </a:r>
            <a:endParaRPr lang="en-US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25516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5713E-6982-4F42-8D47-6293227203A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Decompositions in General</a:t>
            </a:r>
          </a:p>
        </p:txBody>
      </p:sp>
      <p:sp>
        <p:nvSpPr>
          <p:cNvPr id="233475" name="Text Box 3"/>
          <p:cNvSpPr txBox="1">
            <a:spLocks noChangeArrowheads="1"/>
          </p:cNvSpPr>
          <p:nvPr/>
        </p:nvSpPr>
        <p:spPr bwMode="auto">
          <a:xfrm>
            <a:off x="2680328" y="5084083"/>
            <a:ext cx="681949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+mj-lt"/>
              </a:rPr>
              <a:t>R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= the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projection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of R on 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A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..., A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n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B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..., </a:t>
            </a:r>
            <a:r>
              <a:rPr lang="en-US" sz="2800" dirty="0" err="1">
                <a:solidFill>
                  <a:schemeClr val="accent2"/>
                </a:solidFill>
                <a:latin typeface="+mj-lt"/>
              </a:rPr>
              <a:t>B</a:t>
            </a:r>
            <a:r>
              <a:rPr lang="en-US" sz="2800" baseline="-25000" dirty="0" err="1">
                <a:solidFill>
                  <a:schemeClr val="accent2"/>
                </a:solidFill>
                <a:latin typeface="+mj-lt"/>
              </a:rPr>
              <a:t>m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 </a:t>
            </a:r>
          </a:p>
        </p:txBody>
      </p:sp>
      <p:sp>
        <p:nvSpPr>
          <p:cNvPr id="233476" name="Text Box 4"/>
          <p:cNvSpPr txBox="1">
            <a:spLocks noChangeArrowheads="1"/>
          </p:cNvSpPr>
          <p:nvPr/>
        </p:nvSpPr>
        <p:spPr bwMode="auto">
          <a:xfrm>
            <a:off x="3225612" y="2396673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233477" name="Rectangle 5"/>
          <p:cNvSpPr>
            <a:spLocks noChangeArrowheads="1"/>
          </p:cNvSpPr>
          <p:nvPr/>
        </p:nvSpPr>
        <p:spPr bwMode="auto">
          <a:xfrm>
            <a:off x="1941183" y="3740378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33478" name="Rectangle 6"/>
          <p:cNvSpPr>
            <a:spLocks noChangeArrowheads="1"/>
          </p:cNvSpPr>
          <p:nvPr/>
        </p:nvSpPr>
        <p:spPr bwMode="auto">
          <a:xfrm>
            <a:off x="6408117" y="3740378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33479" name="Line 7"/>
          <p:cNvSpPr>
            <a:spLocks noChangeShapeType="1"/>
          </p:cNvSpPr>
          <p:nvPr/>
        </p:nvSpPr>
        <p:spPr bwMode="auto">
          <a:xfrm flipH="1">
            <a:off x="3595960" y="2984302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3480" name="Line 8"/>
          <p:cNvSpPr>
            <a:spLocks noChangeShapeType="1"/>
          </p:cNvSpPr>
          <p:nvPr/>
        </p:nvSpPr>
        <p:spPr bwMode="auto">
          <a:xfrm>
            <a:off x="6555470" y="2954477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2680328" y="5674689"/>
            <a:ext cx="675537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= the </a:t>
            </a:r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projection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of R on 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, ..., A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, C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chemeClr val="accent2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chemeClr val="accent2"/>
                </a:solidFill>
                <a:latin typeface="+mj-lt"/>
              </a:rPr>
              <a:t>p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 </a:t>
            </a:r>
            <a:endParaRPr lang="en-US" sz="2800" baseline="-25000" dirty="0">
              <a:solidFill>
                <a:schemeClr val="accent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62082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475" grpId="0"/>
      <p:bldP spid="233477" grpId="0" animBg="1"/>
      <p:bldP spid="233478" grpId="0" animBg="1"/>
      <p:bldP spid="233479" grpId="0" animBg="1"/>
      <p:bldP spid="233480" grpId="0" animBg="1"/>
      <p:bldP spid="17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6032" y="6336290"/>
            <a:ext cx="2133600" cy="365125"/>
          </a:xfrm>
        </p:spPr>
        <p:txBody>
          <a:bodyPr/>
          <a:lstStyle/>
          <a:p>
            <a:fld id="{16FA80AB-1CD0-0C40-95AA-40D8B5DE94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94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4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Theory of Decomposition</a:t>
            </a:r>
          </a:p>
        </p:txBody>
      </p:sp>
      <p:graphicFrame>
        <p:nvGraphicFramePr>
          <p:cNvPr id="234500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23634"/>
              </p:ext>
            </p:extLst>
          </p:nvPr>
        </p:nvGraphicFramePr>
        <p:xfrm>
          <a:off x="2498966" y="1959948"/>
          <a:ext cx="4857347" cy="1828800"/>
        </p:xfrm>
        <a:graphic>
          <a:graphicData uri="http://schemas.openxmlformats.org/drawingml/2006/table">
            <a:tbl>
              <a:tblPr/>
              <a:tblGrid>
                <a:gridCol w="1932816"/>
                <a:gridCol w="1020762"/>
                <a:gridCol w="1903769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4522" name="Group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24869"/>
              </p:ext>
            </p:extLst>
          </p:nvPr>
        </p:nvGraphicFramePr>
        <p:xfrm>
          <a:off x="1465602" y="4648836"/>
          <a:ext cx="2843153" cy="1828800"/>
        </p:xfrm>
        <a:graphic>
          <a:graphicData uri="http://schemas.openxmlformats.org/drawingml/2006/table">
            <a:tbl>
              <a:tblPr/>
              <a:tblGrid>
                <a:gridCol w="1778999"/>
                <a:gridCol w="1064154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4541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7019"/>
              </p:ext>
            </p:extLst>
          </p:nvPr>
        </p:nvGraphicFramePr>
        <p:xfrm>
          <a:off x="5375035" y="4648836"/>
          <a:ext cx="3352953" cy="1870017"/>
        </p:xfrm>
        <a:graphic>
          <a:graphicData uri="http://schemas.openxmlformats.org/drawingml/2006/table">
            <a:tbl>
              <a:tblPr/>
              <a:tblGrid>
                <a:gridCol w="1705230"/>
                <a:gridCol w="1647723"/>
              </a:tblGrid>
              <a:tr h="4984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4558" name="Line 62"/>
          <p:cNvSpPr>
            <a:spLocks noChangeShapeType="1"/>
          </p:cNvSpPr>
          <p:nvPr/>
        </p:nvSpPr>
        <p:spPr bwMode="auto">
          <a:xfrm flipH="1">
            <a:off x="3089112" y="4114800"/>
            <a:ext cx="381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4559" name="Line 63"/>
          <p:cNvSpPr>
            <a:spLocks noChangeShapeType="1"/>
          </p:cNvSpPr>
          <p:nvPr/>
        </p:nvSpPr>
        <p:spPr bwMode="auto">
          <a:xfrm>
            <a:off x="6594312" y="4114800"/>
            <a:ext cx="4572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4560" name="Text Box 64"/>
          <p:cNvSpPr txBox="1">
            <a:spLocks noChangeArrowheads="1"/>
          </p:cNvSpPr>
          <p:nvPr/>
        </p:nvSpPr>
        <p:spPr bwMode="auto">
          <a:xfrm>
            <a:off x="8721790" y="2967092"/>
            <a:ext cx="2907843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 smtClean="0">
                <a:solidFill>
                  <a:prstClr val="black"/>
                </a:solidFill>
                <a:latin typeface="+mj-lt"/>
              </a:rPr>
              <a:t>I.e. it is a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Lossless decomposition</a:t>
            </a:r>
          </a:p>
        </p:txBody>
      </p:sp>
      <p:sp>
        <p:nvSpPr>
          <p:cNvPr id="11" name="Text Box 64"/>
          <p:cNvSpPr txBox="1">
            <a:spLocks noChangeArrowheads="1"/>
          </p:cNvSpPr>
          <p:nvPr/>
        </p:nvSpPr>
        <p:spPr bwMode="auto">
          <a:xfrm>
            <a:off x="8727987" y="1355850"/>
            <a:ext cx="2901645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Sometimes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 decomposition is “correct”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3464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558" grpId="0" animBg="1"/>
      <p:bldP spid="234559" grpId="0" animBg="1"/>
      <p:bldP spid="234560" grpId="0" animBg="1"/>
      <p:bldP spid="11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0BDDF-0355-E84F-9D92-0AD1470BA509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Lossy</a:t>
            </a:r>
            <a:r>
              <a:rPr lang="en-US" dirty="0" smtClean="0"/>
              <a:t> Decomposition</a:t>
            </a:r>
            <a:endParaRPr lang="en-US" dirty="0"/>
          </a:p>
        </p:txBody>
      </p:sp>
      <p:graphicFrame>
        <p:nvGraphicFramePr>
          <p:cNvPr id="235524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9429916"/>
              </p:ext>
            </p:extLst>
          </p:nvPr>
        </p:nvGraphicFramePr>
        <p:xfrm>
          <a:off x="2450828" y="1770546"/>
          <a:ext cx="4574038" cy="1828800"/>
        </p:xfrm>
        <a:graphic>
          <a:graphicData uri="http://schemas.openxmlformats.org/drawingml/2006/table">
            <a:tbl>
              <a:tblPr/>
              <a:tblGrid>
                <a:gridCol w="1797655"/>
                <a:gridCol w="1098481"/>
                <a:gridCol w="1677902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5546" name="Group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31769"/>
              </p:ext>
            </p:extLst>
          </p:nvPr>
        </p:nvGraphicFramePr>
        <p:xfrm>
          <a:off x="838200" y="4527550"/>
          <a:ext cx="3428035" cy="1828800"/>
        </p:xfrm>
        <a:graphic>
          <a:graphicData uri="http://schemas.openxmlformats.org/drawingml/2006/table">
            <a:tbl>
              <a:tblPr/>
              <a:tblGrid>
                <a:gridCol w="1608675"/>
                <a:gridCol w="1819360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5563" name="Group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4238363"/>
              </p:ext>
            </p:extLst>
          </p:nvPr>
        </p:nvGraphicFramePr>
        <p:xfrm>
          <a:off x="5919482" y="4517437"/>
          <a:ext cx="2761973" cy="1828800"/>
        </p:xfrm>
        <a:graphic>
          <a:graphicData uri="http://schemas.openxmlformats.org/drawingml/2006/table">
            <a:tbl>
              <a:tblPr/>
              <a:tblGrid>
                <a:gridCol w="1020763"/>
                <a:gridCol w="1741210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5580" name="Line 60"/>
          <p:cNvSpPr>
            <a:spLocks noChangeShapeType="1"/>
          </p:cNvSpPr>
          <p:nvPr/>
        </p:nvSpPr>
        <p:spPr bwMode="auto">
          <a:xfrm flipH="1">
            <a:off x="3199098" y="3862369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5581" name="Line 61"/>
          <p:cNvSpPr>
            <a:spLocks noChangeShapeType="1"/>
          </p:cNvSpPr>
          <p:nvPr/>
        </p:nvSpPr>
        <p:spPr bwMode="auto">
          <a:xfrm>
            <a:off x="5614682" y="3829791"/>
            <a:ext cx="6096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Text Box 64"/>
          <p:cNvSpPr txBox="1">
            <a:spLocks noChangeArrowheads="1"/>
          </p:cNvSpPr>
          <p:nvPr/>
        </p:nvSpPr>
        <p:spPr bwMode="auto">
          <a:xfrm>
            <a:off x="8727987" y="2929054"/>
            <a:ext cx="2494969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What’s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wrong here?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4" name="Text Box 64"/>
          <p:cNvSpPr txBox="1">
            <a:spLocks noChangeArrowheads="1"/>
          </p:cNvSpPr>
          <p:nvPr/>
        </p:nvSpPr>
        <p:spPr bwMode="auto">
          <a:xfrm>
            <a:off x="8727987" y="1641482"/>
            <a:ext cx="2901645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However sometimes it isn’t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564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80" grpId="0" animBg="1"/>
      <p:bldP spid="235581" grpId="0" animBg="1"/>
      <p:bldP spid="13" grpId="0" animBg="1"/>
      <p:bldP spid="14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38200" y="4264838"/>
            <a:ext cx="6329106" cy="18158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What (set) relationship holds between R1 Join R2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and R if lossless?</a:t>
            </a:r>
          </a:p>
          <a:p>
            <a:endParaRPr lang="en-US" sz="2800" dirty="0">
              <a:solidFill>
                <a:prstClr val="black"/>
              </a:solidFill>
              <a:latin typeface="+mj-lt"/>
            </a:endParaRPr>
          </a:p>
          <a:p>
            <a:r>
              <a:rPr lang="en-US" sz="2800" i="1" dirty="0">
                <a:solidFill>
                  <a:prstClr val="black"/>
                </a:solidFill>
                <a:latin typeface="+mj-lt"/>
              </a:rPr>
              <a:t>Hint: Which tuples of R will be present</a:t>
            </a:r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?</a:t>
            </a:r>
            <a:endParaRPr lang="en-US" sz="2800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580573" y="4480281"/>
            <a:ext cx="1976437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It’s lossless if we have equality!</a:t>
            </a: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19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7199482" y="4945626"/>
            <a:ext cx="833473" cy="51127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9823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941184" y="4846217"/>
            <a:ext cx="8615826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 decomposition R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/>
              </a:rPr>
              <a:t>to (R1, R2) is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  <a:sym typeface="Wingdings"/>
              </a:rPr>
              <a:t>lossless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/>
              </a:rPr>
              <a:t> if R =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R1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Join R2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19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426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38AA3BBF-E7E7-3F42-AC8F-029477547D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717382" y="5944550"/>
            <a:ext cx="675723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BCNF decomposition is always lossless. 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Why?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7425944" y="4280831"/>
            <a:ext cx="379266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Note: don’t need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{C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p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4232" y="4280832"/>
            <a:ext cx="5417574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If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Symbol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{B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B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m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r>
              <a:rPr lang="en-US" sz="2800" baseline="-25000" dirty="0" smtClean="0">
                <a:solidFill>
                  <a:prstClr val="black"/>
                </a:solidFill>
                <a:latin typeface="+mj-lt"/>
              </a:rPr>
              <a:t> 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Then the decomposition is lossless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2909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2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664" y="472814"/>
            <a:ext cx="8229600" cy="1143000"/>
          </a:xfrm>
        </p:spPr>
        <p:txBody>
          <a:bodyPr/>
          <a:lstStyle/>
          <a:p>
            <a:r>
              <a:rPr lang="en-US" dirty="0" smtClean="0"/>
              <a:t>A problem with BCNF</a:t>
            </a:r>
            <a:endParaRPr lang="en-US" baseline="30000" dirty="0"/>
          </a:p>
        </p:txBody>
      </p:sp>
      <p:sp>
        <p:nvSpPr>
          <p:cNvPr id="4" name="TextBox 3"/>
          <p:cNvSpPr txBox="1"/>
          <p:nvPr/>
        </p:nvSpPr>
        <p:spPr>
          <a:xfrm>
            <a:off x="8108032" y="3405814"/>
            <a:ext cx="311057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smtClean="0">
                <a:solidFill>
                  <a:prstClr val="black"/>
                </a:solidFill>
                <a:latin typeface="+mj-lt"/>
              </a:rPr>
              <a:t>Note: This </a:t>
            </a:r>
            <a:r>
              <a:rPr lang="en-US" sz="2400" i="1" dirty="0">
                <a:solidFill>
                  <a:prstClr val="black"/>
                </a:solidFill>
                <a:latin typeface="+mj-lt"/>
              </a:rPr>
              <a:t>is historically inaccurate</a:t>
            </a:r>
            <a:r>
              <a:rPr lang="en-US" sz="2400" i="1">
                <a:solidFill>
                  <a:prstClr val="black"/>
                </a:solidFill>
                <a:latin typeface="+mj-lt"/>
              </a:rPr>
              <a:t>, </a:t>
            </a:r>
            <a:r>
              <a:rPr lang="en-US" sz="2400" i="1" smtClean="0">
                <a:solidFill>
                  <a:prstClr val="black"/>
                </a:solidFill>
                <a:latin typeface="+mj-lt"/>
              </a:rPr>
              <a:t>but </a:t>
            </a:r>
            <a:r>
              <a:rPr lang="en-US" sz="2400" i="1" dirty="0">
                <a:solidFill>
                  <a:prstClr val="black"/>
                </a:solidFill>
                <a:latin typeface="+mj-lt"/>
              </a:rPr>
              <a:t>it makes it easier to explain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1664" y="2052759"/>
            <a:ext cx="9424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 dirty="0">
                <a:solidFill>
                  <a:prstClr val="black"/>
                </a:solidFill>
                <a:latin typeface="+mj-lt"/>
              </a:rPr>
              <a:t>Problem</a:t>
            </a:r>
            <a:r>
              <a:rPr lang="en-US" sz="3600" dirty="0">
                <a:solidFill>
                  <a:prstClr val="black"/>
                </a:solidFill>
                <a:latin typeface="+mj-lt"/>
              </a:rPr>
              <a:t>: To enforce a FD, must reconstruct original relation—</a:t>
            </a:r>
            <a:r>
              <a:rPr lang="en-US" sz="3600" i="1" dirty="0">
                <a:solidFill>
                  <a:prstClr val="black"/>
                </a:solidFill>
                <a:latin typeface="+mj-lt"/>
              </a:rPr>
              <a:t>on each insert!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45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4520</TotalTime>
  <Words>7771</Words>
  <Application>Microsoft Macintosh PowerPoint</Application>
  <PresentationFormat>Widescreen</PresentationFormat>
  <Paragraphs>1835</Paragraphs>
  <Slides>122</Slides>
  <Notes>45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122</vt:i4>
      </vt:variant>
    </vt:vector>
  </HeadingPairs>
  <TitlesOfParts>
    <vt:vector size="132" baseType="lpstr">
      <vt:lpstr>Calibri</vt:lpstr>
      <vt:lpstr>Calibri Light</vt:lpstr>
      <vt:lpstr>Cambria Math</vt:lpstr>
      <vt:lpstr>Mangal</vt:lpstr>
      <vt:lpstr>Menlo</vt:lpstr>
      <vt:lpstr>Symbol</vt:lpstr>
      <vt:lpstr>Times New Roman</vt:lpstr>
      <vt:lpstr>Wingdings</vt:lpstr>
      <vt:lpstr>Arial</vt:lpstr>
      <vt:lpstr>Office Theme</vt:lpstr>
      <vt:lpstr>Lectures 5 &amp; 6: Design Theory</vt:lpstr>
      <vt:lpstr>Lecture 5: Design Theory I</vt:lpstr>
      <vt:lpstr>Today’s Lecture</vt:lpstr>
      <vt:lpstr>1. Normal forms &amp; functional dependencies</vt:lpstr>
      <vt:lpstr>What you will learn about in this section</vt:lpstr>
      <vt:lpstr>Design Theory</vt:lpstr>
      <vt:lpstr>Normal Forms</vt:lpstr>
      <vt:lpstr>1st Normal Form (1NF)</vt:lpstr>
      <vt:lpstr>Data Anomalies &amp; Constraints</vt:lpstr>
      <vt:lpstr>Constraints Prevent (some)  Anomalies in the Data</vt:lpstr>
      <vt:lpstr>Constraints Prevent (some)  Anomalies in the Data</vt:lpstr>
      <vt:lpstr>Constraints Prevent (some)  Anomalies in the Data</vt:lpstr>
      <vt:lpstr>Constraints Prevent (some)  Anomalies in the Data</vt:lpstr>
      <vt:lpstr>Constraints Prevent (some)  Anomalies in the Data</vt:lpstr>
      <vt:lpstr>Functional Dependencies</vt:lpstr>
      <vt:lpstr>Functional Dependency</vt:lpstr>
      <vt:lpstr>A Picture Of FDs</vt:lpstr>
      <vt:lpstr>A Picture Of FDs</vt:lpstr>
      <vt:lpstr>A Picture Of FDs</vt:lpstr>
      <vt:lpstr>A Picture Of FDs</vt:lpstr>
      <vt:lpstr>FDs for Relational Schema Design</vt:lpstr>
      <vt:lpstr>Functional Dependencies as Constraints</vt:lpstr>
      <vt:lpstr>Functional Dependencies as Constraints</vt:lpstr>
      <vt:lpstr>More Examples</vt:lpstr>
      <vt:lpstr>More Examples</vt:lpstr>
      <vt:lpstr>More Examples</vt:lpstr>
      <vt:lpstr>ACTIVITY</vt:lpstr>
      <vt:lpstr>2. Finding functional dependencies</vt:lpstr>
      <vt:lpstr>What you will learn about in this section</vt:lpstr>
      <vt:lpstr>“Good” vs. “Bad” FDs</vt:lpstr>
      <vt:lpstr>“Good” vs. “Bad” FDs</vt:lpstr>
      <vt:lpstr>“Good” vs. “Bad” FDs</vt:lpstr>
      <vt:lpstr>FDs for Relational Schema Design</vt:lpstr>
      <vt:lpstr>Finding Functional Dependencies</vt:lpstr>
      <vt:lpstr>Finding Functional Dependencies</vt:lpstr>
      <vt:lpstr>Finding Functional Dependencies</vt:lpstr>
      <vt:lpstr>Finding Functional Dependencies</vt:lpstr>
      <vt:lpstr>1. Split/Combine</vt:lpstr>
      <vt:lpstr>1. Split/Combine</vt:lpstr>
      <vt:lpstr>1. Split/Combine</vt:lpstr>
      <vt:lpstr>Reduction/Trivial</vt:lpstr>
      <vt:lpstr>3. Transitive Closure</vt:lpstr>
      <vt:lpstr>3. Transitive Closure</vt:lpstr>
      <vt:lpstr>Finding Functional Dependencies</vt:lpstr>
      <vt:lpstr>Finding Functional Dependencies</vt:lpstr>
      <vt:lpstr>Finding Functional Dependencies</vt:lpstr>
      <vt:lpstr>Closures</vt:lpstr>
      <vt:lpstr>Closure of a set of Attributes</vt:lpstr>
      <vt:lpstr>Closure Algorithm</vt:lpstr>
      <vt:lpstr>Closure Algorithm</vt:lpstr>
      <vt:lpstr>Closure Algorithm</vt:lpstr>
      <vt:lpstr>Closure Algorithm</vt:lpstr>
      <vt:lpstr>Closure Algorithm</vt:lpstr>
      <vt:lpstr>Example</vt:lpstr>
      <vt:lpstr>Example</vt:lpstr>
      <vt:lpstr>Example</vt:lpstr>
      <vt:lpstr>3. Closures, Superkeys &amp; Keys</vt:lpstr>
      <vt:lpstr>What you will learn about in this section</vt:lpstr>
      <vt:lpstr>Why Do We Need the Closure?</vt:lpstr>
      <vt:lpstr>Using Closure to Infer ALL FDs</vt:lpstr>
      <vt:lpstr>Using Closure to Infer ALL FDs</vt:lpstr>
      <vt:lpstr>Using Closure to Infer ALL FDs</vt:lpstr>
      <vt:lpstr>Using Closure to Infer ALL FDs</vt:lpstr>
      <vt:lpstr>Superkeys and Keys</vt:lpstr>
      <vt:lpstr>Keys and Superkeys</vt:lpstr>
      <vt:lpstr>Finding Keys and Superkeys </vt:lpstr>
      <vt:lpstr>Example of Finding Keys</vt:lpstr>
      <vt:lpstr>Example of Keys</vt:lpstr>
      <vt:lpstr>Activity-5-1.ipynb</vt:lpstr>
      <vt:lpstr>Lecture 6: Design Theory II</vt:lpstr>
      <vt:lpstr>Today’s Lecture</vt:lpstr>
      <vt:lpstr>1. Boyce-Codd Normal Form</vt:lpstr>
      <vt:lpstr>What you will learn about in this section</vt:lpstr>
      <vt:lpstr>Conceptual Design</vt:lpstr>
      <vt:lpstr>Back to Conceptual Design</vt:lpstr>
      <vt:lpstr>Boyce-Codd Normal Form (BCNF)</vt:lpstr>
      <vt:lpstr>Boyce-Codd Normal Form (BCNF)</vt:lpstr>
      <vt:lpstr>Boyce-Codd Normal Form</vt:lpstr>
      <vt:lpstr>Example</vt:lpstr>
      <vt:lpstr>Example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PowerPoint Presentation</vt:lpstr>
      <vt:lpstr>Example</vt:lpstr>
      <vt:lpstr>Activity-7-1.ipynb</vt:lpstr>
      <vt:lpstr>2. Decompositions</vt:lpstr>
      <vt:lpstr>Recap: Decompose to remove redundancies</vt:lpstr>
      <vt:lpstr>Decompositions in General</vt:lpstr>
      <vt:lpstr>Theory of Decomposition</vt:lpstr>
      <vt:lpstr>Lossy Decomposition</vt:lpstr>
      <vt:lpstr>Lossless Decompositions</vt:lpstr>
      <vt:lpstr>Lossless Decompositions</vt:lpstr>
      <vt:lpstr>Lossless Decompositions</vt:lpstr>
      <vt:lpstr>A problem with BCNF</vt:lpstr>
      <vt:lpstr>A Problem with BCNF</vt:lpstr>
      <vt:lpstr>So Why is that a Problem?</vt:lpstr>
      <vt:lpstr>The Problem</vt:lpstr>
      <vt:lpstr>Possible Solutions</vt:lpstr>
      <vt:lpstr>3. MVDs</vt:lpstr>
      <vt:lpstr>What you will learn about in this section</vt:lpstr>
      <vt:lpstr>Multi-Value Dependencies (MVDs)</vt:lpstr>
      <vt:lpstr>Multi-Value Dependencies (MVDs)</vt:lpstr>
      <vt:lpstr>Multi-Value Dependencies (MVDs)</vt:lpstr>
      <vt:lpstr>Multiple Value Dependencies (MVDs)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Comments on MVDs</vt:lpstr>
      <vt:lpstr>Activity-7-3.ipynb</vt:lpstr>
      <vt:lpstr>Summary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4: The ER Model</dc:title>
  <dc:creator>Alex Ratner</dc:creator>
  <cp:lastModifiedBy>Peter Bailis</cp:lastModifiedBy>
  <cp:revision>347</cp:revision>
  <dcterms:created xsi:type="dcterms:W3CDTF">2015-09-18T05:48:25Z</dcterms:created>
  <dcterms:modified xsi:type="dcterms:W3CDTF">2017-10-10T06:37:01Z</dcterms:modified>
</cp:coreProperties>
</file>

<file path=docProps/thumbnail.jpeg>
</file>